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805" r:id="rId1"/>
  </p:sldMasterIdLst>
  <p:notesMasterIdLst>
    <p:notesMasterId r:id="rId24"/>
  </p:notesMasterIdLst>
  <p:sldIdLst>
    <p:sldId id="258" r:id="rId2"/>
    <p:sldId id="261" r:id="rId3"/>
    <p:sldId id="288" r:id="rId4"/>
    <p:sldId id="289" r:id="rId5"/>
    <p:sldId id="290" r:id="rId6"/>
    <p:sldId id="291" r:id="rId7"/>
    <p:sldId id="292" r:id="rId8"/>
    <p:sldId id="263" r:id="rId9"/>
    <p:sldId id="270" r:id="rId10"/>
    <p:sldId id="298" r:id="rId11"/>
    <p:sldId id="299" r:id="rId12"/>
    <p:sldId id="300" r:id="rId13"/>
    <p:sldId id="301" r:id="rId14"/>
    <p:sldId id="264" r:id="rId15"/>
    <p:sldId id="293" r:id="rId16"/>
    <p:sldId id="286" r:id="rId17"/>
    <p:sldId id="303" r:id="rId18"/>
    <p:sldId id="285" r:id="rId19"/>
    <p:sldId id="295" r:id="rId20"/>
    <p:sldId id="296" r:id="rId21"/>
    <p:sldId id="297" r:id="rId22"/>
    <p:sldId id="294" r:id="rId23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Verdana" pitchFamily="1" charset="0"/>
        <a:ea typeface="ＭＳ Ｐゴシック" pitchFamily="1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Verdana" pitchFamily="1" charset="0"/>
        <a:ea typeface="ＭＳ Ｐゴシック" pitchFamily="1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Verdana" pitchFamily="1" charset="0"/>
        <a:ea typeface="ＭＳ Ｐゴシック" pitchFamily="1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Verdana" pitchFamily="1" charset="0"/>
        <a:ea typeface="ＭＳ Ｐゴシック" pitchFamily="1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Verdana" pitchFamily="1" charset="0"/>
        <a:ea typeface="ＭＳ Ｐゴシック" pitchFamily="1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Verdana" pitchFamily="1" charset="0"/>
        <a:ea typeface="ＭＳ Ｐゴシック" pitchFamily="1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Verdana" pitchFamily="1" charset="0"/>
        <a:ea typeface="ＭＳ Ｐゴシック" pitchFamily="1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Verdana" pitchFamily="1" charset="0"/>
        <a:ea typeface="ＭＳ Ｐゴシック" pitchFamily="1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Verdana" pitchFamily="1" charset="0"/>
        <a:ea typeface="ＭＳ Ｐゴシック" pitchFamily="1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21F2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9561" autoAdjust="0"/>
    <p:restoredTop sz="88900" autoAdjust="0"/>
  </p:normalViewPr>
  <p:slideViewPr>
    <p:cSldViewPr>
      <p:cViewPr varScale="1">
        <p:scale>
          <a:sx n="128" d="100"/>
          <a:sy n="128" d="100"/>
        </p:scale>
        <p:origin x="756" y="12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0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36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02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Klik om de tekststijl van het model te bewerken</a:t>
            </a:r>
          </a:p>
          <a:p>
            <a:pPr lvl="1"/>
            <a:r>
              <a:rPr lang="en-US" noProof="0" smtClean="0"/>
              <a:t>Tweede niveau</a:t>
            </a:r>
          </a:p>
          <a:p>
            <a:pPr lvl="2"/>
            <a:r>
              <a:rPr lang="en-US" noProof="0" smtClean="0"/>
              <a:t>Derde niveau</a:t>
            </a:r>
          </a:p>
          <a:p>
            <a:pPr lvl="3"/>
            <a:r>
              <a:rPr lang="en-US" noProof="0" smtClean="0"/>
              <a:t>Vierde niveau</a:t>
            </a:r>
          </a:p>
          <a:p>
            <a:pPr lvl="4"/>
            <a:r>
              <a:rPr lang="en-US" noProof="0" smtClean="0"/>
              <a:t>Vijfde niveau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7ADA1A37-BB1C-4A50-AE11-EF58F66CAB98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613164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1" charset="-128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1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1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1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1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ADA1A37-BB1C-4A50-AE11-EF58F66CAB98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207415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smtClean="0"/>
              <a:t>1: c</a:t>
            </a:r>
          </a:p>
          <a:p>
            <a:r>
              <a:rPr lang="nl-NL" dirty="0" smtClean="0"/>
              <a:t>2: c</a:t>
            </a:r>
          </a:p>
          <a:p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ADA1A37-BB1C-4A50-AE11-EF58F66CAB98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211983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smtClean="0"/>
              <a:t>3:</a:t>
            </a:r>
            <a:r>
              <a:rPr lang="nl-NL" baseline="0" dirty="0" smtClean="0"/>
              <a:t> 1</a:t>
            </a:r>
          </a:p>
          <a:p>
            <a:r>
              <a:rPr lang="nl-NL" baseline="0" dirty="0" smtClean="0"/>
              <a:t>4: rood, groen en blauw</a:t>
            </a:r>
          </a:p>
          <a:p>
            <a:r>
              <a:rPr lang="nl-NL" baseline="0" dirty="0" smtClean="0"/>
              <a:t>5: toner</a:t>
            </a:r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ADA1A37-BB1C-4A50-AE11-EF58F66CAB98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230294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smtClean="0"/>
              <a:t>6: b</a:t>
            </a:r>
          </a:p>
          <a:p>
            <a:r>
              <a:rPr lang="nl-NL" baseline="0" dirty="0" smtClean="0"/>
              <a:t>7: world wide web</a:t>
            </a:r>
          </a:p>
          <a:p>
            <a:r>
              <a:rPr lang="nl-NL" baseline="0" dirty="0" smtClean="0"/>
              <a:t>8:d</a:t>
            </a:r>
          </a:p>
          <a:p>
            <a:endParaRPr lang="nl-NL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ADA1A37-BB1C-4A50-AE11-EF58F66CAB98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230294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ADA1A37-BB1C-4A50-AE11-EF58F66CAB98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21198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smtClean="0"/>
              <a:t>Bron: http://slideplayer.nl/slide/1893443/	</a:t>
            </a:r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ADA1A37-BB1C-4A50-AE11-EF58F66CAB98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701184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err="1" smtClean="0"/>
              <a:t>Fontys</a:t>
            </a:r>
            <a:r>
              <a:rPr lang="nl-NL" dirty="0" smtClean="0"/>
              <a:t>, </a:t>
            </a:r>
            <a:r>
              <a:rPr lang="nl-NL" dirty="0" err="1" smtClean="0"/>
              <a:t>Avans</a:t>
            </a:r>
            <a:r>
              <a:rPr lang="nl-NL" dirty="0" smtClean="0"/>
              <a:t> etc.   </a:t>
            </a:r>
            <a:r>
              <a:rPr lang="nl-NL" dirty="0" err="1" smtClean="0"/>
              <a:t>Ingangs-eisen</a:t>
            </a:r>
            <a:r>
              <a:rPr lang="nl-NL" dirty="0" smtClean="0"/>
              <a:t>:</a:t>
            </a:r>
            <a:r>
              <a:rPr lang="nl-NL" baseline="0" dirty="0" smtClean="0"/>
              <a:t> Havo-5 of MBO-4,  alle profielen welkom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ADA1A37-BB1C-4A50-AE11-EF58F66CAB98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6369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smtClean="0"/>
              <a:t>Hier kun je een korte poll doen: wie denkt er aan computers (veel handen), wie denkt</a:t>
            </a:r>
            <a:r>
              <a:rPr lang="nl-NL" baseline="0" dirty="0" smtClean="0"/>
              <a:t> aan </a:t>
            </a:r>
            <a:r>
              <a:rPr lang="nl-NL" baseline="0" dirty="0" err="1" smtClean="0"/>
              <a:t>gaming</a:t>
            </a:r>
            <a:r>
              <a:rPr lang="nl-NL" baseline="0" dirty="0" smtClean="0"/>
              <a:t>?, mobile </a:t>
            </a:r>
            <a:r>
              <a:rPr lang="nl-NL" baseline="0" dirty="0" err="1" smtClean="0"/>
              <a:t>devices</a:t>
            </a:r>
            <a:r>
              <a:rPr lang="nl-NL" baseline="0" dirty="0" smtClean="0"/>
              <a:t>, wie denkt er aan kleding? Wie weet al van 3D printen? (plaatje).  </a:t>
            </a:r>
          </a:p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B2E89E-ABBF-4E73-B90B-8D64BD04D7CD}" type="slidenum">
              <a:rPr lang="nl-NL" smtClean="0"/>
              <a:t>10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29010953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Tijdelijke aanduiding voor dia-afbeelding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61443" name="Tijdelijke aanduiding voor notities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nl-NL" altLang="nl-NL" dirty="0" smtClean="0"/>
              <a:t>Welke hoort bij welke?  - een soort quiz</a:t>
            </a:r>
          </a:p>
          <a:p>
            <a:r>
              <a:rPr lang="nl-NL" altLang="nl-NL" dirty="0" smtClean="0"/>
              <a:t>1 b</a:t>
            </a:r>
          </a:p>
          <a:p>
            <a:r>
              <a:rPr lang="nl-NL" altLang="nl-NL" dirty="0" smtClean="0"/>
              <a:t>2 d</a:t>
            </a:r>
          </a:p>
          <a:p>
            <a:r>
              <a:rPr lang="nl-NL" altLang="nl-NL" dirty="0" smtClean="0"/>
              <a:t>3 a</a:t>
            </a:r>
          </a:p>
          <a:p>
            <a:r>
              <a:rPr lang="nl-NL" altLang="nl-NL" dirty="0" smtClean="0"/>
              <a:t>4 c</a:t>
            </a:r>
          </a:p>
        </p:txBody>
      </p:sp>
    </p:spTree>
    <p:extLst>
      <p:ext uri="{BB962C8B-B14F-4D97-AF65-F5344CB8AC3E}">
        <p14:creationId xmlns:p14="http://schemas.microsoft.com/office/powerpoint/2010/main" val="24399568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altLang="nl-NL" dirty="0" smtClean="0"/>
              <a:t>1 d</a:t>
            </a:r>
          </a:p>
          <a:p>
            <a:r>
              <a:rPr lang="nl-NL" altLang="nl-NL" dirty="0" smtClean="0"/>
              <a:t>2 a</a:t>
            </a:r>
          </a:p>
          <a:p>
            <a:r>
              <a:rPr lang="nl-NL" altLang="nl-NL" dirty="0" smtClean="0"/>
              <a:t>3 b</a:t>
            </a:r>
          </a:p>
          <a:p>
            <a:r>
              <a:rPr lang="nl-NL" altLang="nl-NL" dirty="0" smtClean="0"/>
              <a:t>4 c – het gaat om wat op het scherm te zien is  </a:t>
            </a:r>
          </a:p>
          <a:p>
            <a:endParaRPr lang="nl-NL" altLang="nl-NL" dirty="0" smtClean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B2E89E-ABBF-4E73-B90B-8D64BD04D7CD}" type="slidenum">
              <a:rPr lang="nl-NL" smtClean="0"/>
              <a:t>12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6857048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Tijdelijke aanduiding voor dia-afbeelding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61443" name="Tijdelijke aanduiding voor notities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nl-NL" altLang="nl-NL" dirty="0" smtClean="0"/>
              <a:t>1 c</a:t>
            </a:r>
          </a:p>
          <a:p>
            <a:r>
              <a:rPr lang="nl-NL" altLang="nl-NL" dirty="0" smtClean="0"/>
              <a:t>2 a</a:t>
            </a:r>
          </a:p>
          <a:p>
            <a:r>
              <a:rPr lang="nl-NL" altLang="nl-NL" dirty="0" smtClean="0"/>
              <a:t>3 d</a:t>
            </a:r>
          </a:p>
          <a:p>
            <a:r>
              <a:rPr lang="nl-NL" altLang="nl-NL" dirty="0" smtClean="0"/>
              <a:t>4 b</a:t>
            </a:r>
          </a:p>
        </p:txBody>
      </p:sp>
    </p:spTree>
    <p:extLst>
      <p:ext uri="{BB962C8B-B14F-4D97-AF65-F5344CB8AC3E}">
        <p14:creationId xmlns:p14="http://schemas.microsoft.com/office/powerpoint/2010/main" val="127877414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err="1" smtClean="0"/>
              <a:t>Fotos</a:t>
            </a:r>
            <a:r>
              <a:rPr lang="nl-NL" baseline="0" dirty="0" smtClean="0"/>
              <a:t> van mensen die werken in ICT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ADA1A37-BB1C-4A50-AE11-EF58F66CAB98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424218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smtClean="0"/>
              <a:t>Gewoon klikken, het artikel</a:t>
            </a:r>
            <a:r>
              <a:rPr lang="nl-NL" baseline="0" dirty="0" smtClean="0"/>
              <a:t> staat op de volgende dia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ADA1A37-BB1C-4A50-AE11-EF58F66CAB98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4252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0" y="0"/>
            <a:ext cx="9143999" cy="513543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355848"/>
            <a:ext cx="8077200" cy="1673352"/>
          </a:xfrm>
        </p:spPr>
        <p:txBody>
          <a:bodyPr vert="horz" lIns="91440" tIns="0" rIns="45720" bIns="0" rtlCol="0" anchor="t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1828800"/>
            <a:ext cx="8077200" cy="1499616"/>
          </a:xfrm>
        </p:spPr>
        <p:txBody>
          <a:bodyPr lIns="118872" tIns="0" rIns="45720" bIns="0" anchor="b"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B4C3D-41C5-4DF4-97AE-390D27611B4C}" type="datetimeFigureOut">
              <a:rPr lang="nl-NL" smtClean="0"/>
              <a:t>24-4-2015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Bedrijfspresentatie</a:t>
            </a:r>
            <a:endParaRPr lang="en-US" sz="1400">
              <a:latin typeface="Tahoma" pitchFamily="1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F4DEB3-412A-4F14-97A4-6A4495E56A8B}" type="slidenum">
              <a:rPr lang="nl-NL" smtClean="0"/>
              <a:t>‹nr.›</a:t>
            </a:fld>
            <a:endParaRPr lang="nl-NL"/>
          </a:p>
        </p:txBody>
      </p:sp>
      <p:sp>
        <p:nvSpPr>
          <p:cNvPr id="10" name="Rectangle 9"/>
          <p:cNvSpPr/>
          <p:nvPr/>
        </p:nvSpPr>
        <p:spPr bwMode="invGray">
          <a:xfrm>
            <a:off x="0" y="5128334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B4C3D-41C5-4DF4-97AE-390D27611B4C}" type="datetimeFigureOut">
              <a:rPr lang="nl-NL" smtClean="0"/>
              <a:t>24-4-2015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Bedrijfspresentatie</a:t>
            </a:r>
            <a:endParaRPr lang="en-US" sz="1400">
              <a:latin typeface="Tahoma" pitchFamily="1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F4DEB3-412A-4F14-97A4-6A4495E56A8B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invGray">
          <a:xfrm>
            <a:off x="6598920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 bwMode="ltGray">
          <a:xfrm>
            <a:off x="6647687" y="0"/>
            <a:ext cx="2514601" cy="68580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274640"/>
            <a:ext cx="1905000" cy="5851525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B4C3D-41C5-4DF4-97AE-390D27611B4C}" type="datetimeFigureOut">
              <a:rPr lang="nl-NL" smtClean="0"/>
              <a:t>24-4-2015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40597" y="6377459"/>
            <a:ext cx="3836404" cy="365125"/>
          </a:xfrm>
        </p:spPr>
        <p:txBody>
          <a:bodyPr/>
          <a:lstStyle/>
          <a:p>
            <a:pPr>
              <a:defRPr/>
            </a:pPr>
            <a:r>
              <a:rPr lang="en-US" smtClean="0"/>
              <a:t>Bedrijfspresentatie</a:t>
            </a:r>
            <a:endParaRPr lang="en-US" sz="1400">
              <a:latin typeface="Tahoma" pitchFamily="1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F4DEB3-412A-4F14-97A4-6A4495E56A8B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B4C3D-41C5-4DF4-97AE-390D27611B4C}" type="datetimeFigureOut">
              <a:rPr lang="nl-NL" smtClean="0"/>
              <a:t>24-4-2015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Bedrijfspresentatie</a:t>
            </a:r>
            <a:endParaRPr lang="en-US" sz="1400">
              <a:latin typeface="Tahoma" pitchFamily="1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F4DEB3-412A-4F14-97A4-6A4495E56A8B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0" y="1"/>
            <a:ext cx="9144000" cy="260252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invGray">
          <a:xfrm>
            <a:off x="0" y="2602520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9808" y="118872"/>
            <a:ext cx="8013192" cy="1636776"/>
          </a:xfrm>
        </p:spPr>
        <p:txBody>
          <a:bodyPr vert="horz" lIns="91440" tIns="0" rIns="91440" bIns="0" rtlCol="0" anchor="b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0664" y="1828800"/>
            <a:ext cx="8022336" cy="685800"/>
          </a:xfrm>
        </p:spPr>
        <p:txBody>
          <a:bodyPr lIns="146304" tIns="0" rIns="45720" bIns="0"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B4C3D-41C5-4DF4-97AE-390D27611B4C}" type="datetimeFigureOut">
              <a:rPr lang="nl-NL" smtClean="0"/>
              <a:t>24-4-2015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Bedrijfspresentatie</a:t>
            </a:r>
            <a:endParaRPr lang="en-US" sz="1400">
              <a:latin typeface="Tahoma" pitchFamily="1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F4DEB3-412A-4F14-97A4-6A4495E56A8B}" type="slidenum">
              <a:rPr lang="nl-NL" smtClean="0"/>
              <a:t>‹nr.›</a:t>
            </a:fld>
            <a:endParaRPr lang="nl-NL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4038600" cy="4623816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73936"/>
            <a:ext cx="4038600" cy="4623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B4C3D-41C5-4DF4-97AE-390D27611B4C}" type="datetimeFigureOut">
              <a:rPr lang="nl-NL" smtClean="0"/>
              <a:t>24-4-2015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Bedrijfspresentatie</a:t>
            </a:r>
            <a:endParaRPr lang="en-US" sz="1400">
              <a:latin typeface="Tahoma" pitchFamily="1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F4DEB3-412A-4F14-97A4-6A4495E56A8B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98987"/>
            <a:ext cx="4040188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495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698987"/>
            <a:ext cx="4041775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495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B4C3D-41C5-4DF4-97AE-390D27611B4C}" type="datetimeFigureOut">
              <a:rPr lang="nl-NL" smtClean="0"/>
              <a:t>24-4-2015</a:t>
            </a:fld>
            <a:endParaRPr lang="nl-N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Bedrijfspresentatie</a:t>
            </a:r>
            <a:endParaRPr lang="en-US" sz="1400">
              <a:latin typeface="Tahoma" pitchFamily="1" charset="0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F4DEB3-412A-4F14-97A4-6A4495E56A8B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B4C3D-41C5-4DF4-97AE-390D27611B4C}" type="datetimeFigureOut">
              <a:rPr lang="nl-NL" smtClean="0"/>
              <a:t>24-4-2015</a:t>
            </a:fld>
            <a:endParaRPr lang="nl-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Bedrijfspresentatie</a:t>
            </a:r>
            <a:endParaRPr lang="en-US" sz="1400">
              <a:latin typeface="Tahoma" pitchFamily="1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F4DEB3-412A-4F14-97A4-6A4495E56A8B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B4C3D-41C5-4DF4-97AE-390D27611B4C}" type="datetimeFigureOut">
              <a:rPr lang="nl-NL" smtClean="0"/>
              <a:t>24-4-2015</a:t>
            </a:fld>
            <a:endParaRPr lang="nl-N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Bedrijfspresentatie</a:t>
            </a:r>
            <a:endParaRPr lang="en-US" sz="1400">
              <a:latin typeface="Tahoma" pitchFamily="1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F4DEB3-412A-4F14-97A4-6A4495E56A8B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838" y="152400"/>
            <a:ext cx="2523744" cy="978408"/>
          </a:xfrm>
        </p:spPr>
        <p:txBody>
          <a:bodyPr vert="horz" lIns="73152" rIns="45720" bIns="0" rtlCol="0" anchor="b">
            <a:normAutofit/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19377" y="1743133"/>
            <a:ext cx="5920641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838" y="1730018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B4C3D-41C5-4DF4-97AE-390D27611B4C}" type="datetimeFigureOut">
              <a:rPr lang="nl-NL" smtClean="0"/>
              <a:t>24-4-2015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Bedrijfspresentatie</a:t>
            </a:r>
            <a:endParaRPr lang="en-US" sz="1400">
              <a:latin typeface="Tahoma" pitchFamily="1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F4DEB3-412A-4F14-97A4-6A4495E56A8B}" type="slidenum">
              <a:rPr lang="nl-NL" smtClean="0"/>
              <a:t>‹nr.›</a:t>
            </a:fld>
            <a:endParaRPr lang="nl-NL"/>
          </a:p>
        </p:txBody>
      </p:sp>
      <p:sp>
        <p:nvSpPr>
          <p:cNvPr id="12" name="Rectangle 11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592" y="155448"/>
            <a:ext cx="2525150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903805" y="1484808"/>
            <a:ext cx="6247397" cy="5373192"/>
          </a:xfrm>
          <a:solidFill>
            <a:schemeClr val="bg2">
              <a:shade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4592" y="1728216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64592" y="1170432"/>
            <a:ext cx="2523744" cy="201168"/>
          </a:xfrm>
        </p:spPr>
        <p:txBody>
          <a:bodyPr/>
          <a:lstStyle/>
          <a:p>
            <a:fld id="{7D2B4C3D-41C5-4DF4-97AE-390D27611B4C}" type="datetimeFigureOut">
              <a:rPr lang="nl-NL" smtClean="0"/>
              <a:t>24-4-2015</a:t>
            </a:fld>
            <a:endParaRPr lang="nl-NL"/>
          </a:p>
        </p:txBody>
      </p:sp>
      <p:sp>
        <p:nvSpPr>
          <p:cNvPr id="11" name="Rectangle 10"/>
          <p:cNvSpPr/>
          <p:nvPr/>
        </p:nvSpPr>
        <p:spPr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 bwMode="invGray"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35808" y="1170432"/>
            <a:ext cx="5193792" cy="201168"/>
          </a:xfrm>
        </p:spPr>
        <p:txBody>
          <a:bodyPr/>
          <a:lstStyle>
            <a:lvl1pPr>
              <a:defRPr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pPr>
              <a:defRPr/>
            </a:pPr>
            <a:r>
              <a:rPr lang="en-US" smtClean="0"/>
              <a:t>Bedrijfspresentatie</a:t>
            </a:r>
            <a:endParaRPr lang="en-US" sz="1400">
              <a:latin typeface="Tahoma" pitchFamily="1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339328" y="1170432"/>
            <a:ext cx="733864" cy="201168"/>
          </a:xfrm>
        </p:spPr>
        <p:txBody>
          <a:bodyPr/>
          <a:lstStyle/>
          <a:p>
            <a:fld id="{14F4DEB3-412A-4F14-97A4-6A4495E56A8B}" type="slidenum">
              <a:rPr lang="nl-NL" smtClean="0"/>
              <a:t>‹nr.›</a:t>
            </a:fld>
            <a:endParaRPr lang="nl-NL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 bwMode="invGray">
          <a:xfrm>
            <a:off x="0" y="1435895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7" name="Rectangle 6"/>
          <p:cNvSpPr/>
          <p:nvPr/>
        </p:nvSpPr>
        <p:spPr bwMode="ltGray">
          <a:xfrm>
            <a:off x="0" y="0"/>
            <a:ext cx="9143999" cy="143373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1062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75191"/>
            <a:ext cx="8229600" cy="4625609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476999"/>
            <a:ext cx="2133600" cy="274320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7D2B4C3D-41C5-4DF4-97AE-390D27611B4C}" type="datetimeFigureOut">
              <a:rPr lang="nl-NL" smtClean="0"/>
              <a:t>24-4-2015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40596" y="6476999"/>
            <a:ext cx="5507719" cy="274320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pPr>
              <a:defRPr/>
            </a:pPr>
            <a:r>
              <a:rPr lang="en-US" smtClean="0"/>
              <a:t>Bedrijfspresentatie</a:t>
            </a:r>
            <a:endParaRPr lang="en-US" sz="1400">
              <a:latin typeface="Tahoma" pitchFamily="1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04396" y="6476999"/>
            <a:ext cx="733864" cy="274320"/>
          </a:xfrm>
          <a:prstGeom prst="rect">
            <a:avLst/>
          </a:prstGeom>
        </p:spPr>
        <p:txBody>
          <a:bodyPr vert="horz" bIns="0" rtlCol="0" anchor="b"/>
          <a:lstStyle>
            <a:lvl1pPr algn="r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14F4DEB3-412A-4F14-97A4-6A4495E56A8B}" type="slidenum">
              <a:rPr lang="nl-NL" smtClean="0"/>
              <a:t>‹nr.›</a:t>
            </a:fld>
            <a:endParaRPr lang="nl-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6" r:id="rId1"/>
    <p:sldLayoutId id="2147483807" r:id="rId2"/>
    <p:sldLayoutId id="2147483808" r:id="rId3"/>
    <p:sldLayoutId id="2147483809" r:id="rId4"/>
    <p:sldLayoutId id="2147483810" r:id="rId5"/>
    <p:sldLayoutId id="2147483811" r:id="rId6"/>
    <p:sldLayoutId id="2147483812" r:id="rId7"/>
    <p:sldLayoutId id="2147483813" r:id="rId8"/>
    <p:sldLayoutId id="2147483814" r:id="rId9"/>
    <p:sldLayoutId id="2147483815" r:id="rId10"/>
    <p:sldLayoutId id="2147483816" r:id="rId11"/>
  </p:sldLayoutIdLst>
  <p:txStyles>
    <p:titleStyle>
      <a:lvl1pPr algn="l" rtl="0" eaLnBrk="1" latinLnBrk="0" hangingPunct="1">
        <a:spcBef>
          <a:spcPct val="0"/>
        </a:spcBef>
        <a:buNone/>
        <a:defRPr kumimoji="0" sz="4500" b="1" kern="1200">
          <a:solidFill>
            <a:schemeClr val="accent1">
              <a:satMod val="150000"/>
            </a:schemeClr>
          </a:solidFill>
          <a:effectLst/>
          <a:latin typeface="+mj-lt"/>
          <a:ea typeface="+mj-ea"/>
          <a:cs typeface="+mj-cs"/>
        </a:defRPr>
      </a:lvl1pPr>
      <a:extLst/>
    </p:titleStyle>
    <p:bodyStyle>
      <a:lvl1pPr marL="438912" indent="-320040" algn="l" rtl="0" eaLnBrk="1" latinLnBrk="0" hangingPunct="1">
        <a:spcBef>
          <a:spcPts val="0"/>
        </a:spcBef>
        <a:buClr>
          <a:schemeClr val="accent1"/>
        </a:buClr>
        <a:buSzPct val="80000"/>
        <a:buFont typeface="Wingdings 2"/>
        <a:buChar char="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1520" indent="-27432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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3"/>
        </a:buClr>
        <a:buFont typeface="Arial"/>
        <a:buChar char="▪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16152" indent="-182880" algn="l" rtl="0" eaLnBrk="1" latinLnBrk="0" hangingPunct="1">
        <a:spcBef>
          <a:spcPct val="20000"/>
        </a:spcBef>
        <a:buClr>
          <a:schemeClr val="accent4"/>
        </a:buClr>
        <a:buFont typeface="Arial"/>
        <a:buChar char="▪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indent="-182880" algn="l" rtl="0" eaLnBrk="1" latinLnBrk="0" hangingPunct="1">
        <a:spcBef>
          <a:spcPct val="20000"/>
        </a:spcBef>
        <a:buClr>
          <a:schemeClr val="accent5"/>
        </a:buClr>
        <a:buFont typeface="Wingdings 3"/>
        <a:buChar char=""/>
        <a:defRPr kumimoji="0" lang="en-US" sz="2000" kern="1200" smtClean="0">
          <a:solidFill>
            <a:schemeClr val="tx1"/>
          </a:solidFill>
          <a:latin typeface="+mn-lt"/>
          <a:ea typeface="+mn-ea"/>
          <a:cs typeface="+mn-cs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jpg"/><Relationship Id="rId4" Type="http://schemas.openxmlformats.org/officeDocument/2006/relationships/image" Target="../media/image15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eg"/><Relationship Id="rId5" Type="http://schemas.openxmlformats.org/officeDocument/2006/relationships/image" Target="../media/image20.jpg"/><Relationship Id="rId4" Type="http://schemas.openxmlformats.org/officeDocument/2006/relationships/image" Target="../media/image19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-CpThCqiL4E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m1adxSfuT38&amp;list=UUKwzgt7L00x9_iMo3bbW_6A" TargetMode="External"/><Relationship Id="rId2" Type="http://schemas.openxmlformats.org/officeDocument/2006/relationships/hyperlink" Target="https://www.youtube.com/watch?v=0Y_b3syR0xU&amp;index=5&amp;list=PLqBRJRr0exQeAyPtLSFMaFASoyJiDuKGw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youtube.com/watch?v=A_SCrt-kb5k&amp;list=UUKwzgt7L00x9_iMo3bbW_6A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206084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33400" y="2276872"/>
            <a:ext cx="8077200" cy="1673352"/>
          </a:xfrm>
        </p:spPr>
        <p:txBody>
          <a:bodyPr/>
          <a:lstStyle/>
          <a:p>
            <a:r>
              <a:rPr lang="nl-NL" dirty="0" smtClean="0"/>
              <a:t>HAVO3  </a:t>
            </a:r>
            <a:r>
              <a:rPr lang="nl-NL" dirty="0"/>
              <a:t>voorlichting</a:t>
            </a:r>
            <a:endParaRPr lang="nl-NL" altLang="nl-NL" dirty="0" smtClean="0">
              <a:solidFill>
                <a:schemeClr val="tx1"/>
              </a:solidFill>
            </a:endParaRP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29369" y="3068960"/>
            <a:ext cx="8077200" cy="1499616"/>
          </a:xfrm>
        </p:spPr>
        <p:txBody>
          <a:bodyPr>
            <a:normAutofit/>
          </a:bodyPr>
          <a:lstStyle/>
          <a:p>
            <a:pPr eaLnBrk="1" hangingPunct="1"/>
            <a:r>
              <a:rPr lang="nl-NL" altLang="nl-NL" sz="2400" dirty="0" smtClean="0"/>
              <a:t>IT?</a:t>
            </a:r>
          </a:p>
          <a:p>
            <a:pPr eaLnBrk="1" hangingPunct="1"/>
            <a:r>
              <a:rPr lang="nl-NL" altLang="nl-NL" sz="2400" dirty="0" smtClean="0"/>
              <a:t>ICT?</a:t>
            </a:r>
          </a:p>
          <a:p>
            <a:pPr eaLnBrk="1" hangingPunct="1"/>
            <a:r>
              <a:rPr lang="nl-NL" altLang="nl-NL" sz="2400" dirty="0" smtClean="0"/>
              <a:t>Informatica?</a:t>
            </a:r>
          </a:p>
        </p:txBody>
      </p:sp>
      <p:sp>
        <p:nvSpPr>
          <p:cNvPr id="3077" name="Text Box 6"/>
          <p:cNvSpPr txBox="1">
            <a:spLocks noChangeArrowheads="1"/>
          </p:cNvSpPr>
          <p:nvPr/>
        </p:nvSpPr>
        <p:spPr bwMode="auto">
          <a:xfrm>
            <a:off x="5105400" y="4114800"/>
            <a:ext cx="3733800" cy="210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Verdana" pitchFamily="1" charset="0"/>
                <a:ea typeface="ＭＳ Ｐゴシック" pitchFamily="1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erdana" pitchFamily="1" charset="0"/>
                <a:ea typeface="ＭＳ Ｐゴシック" pitchFamily="1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erdana" pitchFamily="1" charset="0"/>
                <a:ea typeface="ＭＳ Ｐゴシック" pitchFamily="1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erdana" pitchFamily="1" charset="0"/>
                <a:ea typeface="ＭＳ Ｐゴシック" pitchFamily="1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erdana" pitchFamily="1" charset="0"/>
                <a:ea typeface="ＭＳ Ｐゴシック" pitchFamily="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1" charset="0"/>
                <a:ea typeface="ＭＳ Ｐゴシック" pitchFamily="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1" charset="0"/>
                <a:ea typeface="ＭＳ Ｐゴシック" pitchFamily="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1" charset="0"/>
                <a:ea typeface="ＭＳ Ｐゴシック" pitchFamily="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1" charset="0"/>
                <a:ea typeface="ＭＳ Ｐゴシック" pitchFamily="1" charset="-128"/>
              </a:defRPr>
            </a:lvl9pPr>
          </a:lstStyle>
          <a:p>
            <a:pPr>
              <a:spcBef>
                <a:spcPct val="50000"/>
              </a:spcBef>
            </a:pPr>
            <a:endParaRPr lang="en-US" altLang="nl-NL">
              <a:latin typeface="Verdana Bold" pitchFamily="1" charset="0"/>
            </a:endParaRPr>
          </a:p>
          <a:p>
            <a:pPr>
              <a:spcBef>
                <a:spcPct val="50000"/>
              </a:spcBef>
            </a:pPr>
            <a:endParaRPr lang="en-US" altLang="nl-NL">
              <a:latin typeface="Verdana Bold" pitchFamily="1" charset="0"/>
            </a:endParaRPr>
          </a:p>
          <a:p>
            <a:pPr>
              <a:spcBef>
                <a:spcPct val="50000"/>
              </a:spcBef>
            </a:pPr>
            <a:endParaRPr lang="en-US" altLang="nl-NL">
              <a:latin typeface="Verdana Bold" pitchFamily="1" charset="0"/>
            </a:endParaRPr>
          </a:p>
          <a:p>
            <a:pPr>
              <a:spcBef>
                <a:spcPct val="50000"/>
              </a:spcBef>
            </a:pPr>
            <a:endParaRPr lang="en-US" altLang="nl-NL">
              <a:latin typeface="Verdana Bold" pitchFamily="1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Het vakgebied ICT is…</a:t>
            </a:r>
            <a:endParaRPr lang="nl-NL" dirty="0"/>
          </a:p>
        </p:txBody>
      </p:sp>
      <p:sp>
        <p:nvSpPr>
          <p:cNvPr id="5" name="Tijdelijke aanduiding voor inhoud 4"/>
          <p:cNvSpPr>
            <a:spLocks noGrp="1"/>
          </p:cNvSpPr>
          <p:nvPr>
            <p:ph idx="1"/>
          </p:nvPr>
        </p:nvSpPr>
        <p:spPr>
          <a:xfrm>
            <a:off x="457200" y="1600201"/>
            <a:ext cx="5962261" cy="383277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l-NL" dirty="0" smtClean="0"/>
              <a:t>Het vakgebied ICT is breed! </a:t>
            </a:r>
          </a:p>
          <a:p>
            <a:pPr marL="0" indent="0">
              <a:buNone/>
            </a:pPr>
            <a:r>
              <a:rPr lang="nl-NL" dirty="0" smtClean="0"/>
              <a:t>Vaak breder dan de meeste mensen denken…</a:t>
            </a:r>
          </a:p>
          <a:p>
            <a:endParaRPr lang="nl-NL" dirty="0"/>
          </a:p>
          <a:p>
            <a:pPr marL="0" indent="0">
              <a:buNone/>
            </a:pPr>
            <a:r>
              <a:rPr lang="nl-NL" dirty="0" smtClean="0"/>
              <a:t>Waar denken jullie aan bij ICT?</a:t>
            </a:r>
          </a:p>
          <a:p>
            <a:endParaRPr lang="nl-NL" dirty="0"/>
          </a:p>
          <a:p>
            <a:endParaRPr lang="nl-NL" dirty="0"/>
          </a:p>
        </p:txBody>
      </p:sp>
      <p:pic>
        <p:nvPicPr>
          <p:cNvPr id="8" name="Picture 2" descr="D:\Work\EGT\Domotica congres Woerden\3d pinter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8282" y="1637416"/>
            <a:ext cx="4379912" cy="43793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93006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1248" y="1916832"/>
            <a:ext cx="3436797" cy="17946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38" name="Titel 1"/>
          <p:cNvSpPr>
            <a:spLocks noGrp="1"/>
          </p:cNvSpPr>
          <p:nvPr>
            <p:ph type="title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 fontScale="90000"/>
          </a:bodyPr>
          <a:lstStyle/>
          <a:p>
            <a:r>
              <a:rPr lang="nl-NL" altLang="nl-NL" dirty="0" smtClean="0"/>
              <a:t>1. </a:t>
            </a:r>
            <a:r>
              <a:rPr lang="nl-NL" altLang="nl-NL" dirty="0"/>
              <a:t>Smart art	</a:t>
            </a:r>
            <a:r>
              <a:rPr lang="nl-NL" altLang="nl-NL" dirty="0" smtClean="0"/>
              <a:t>		2</a:t>
            </a:r>
            <a:r>
              <a:rPr lang="nl-NL" altLang="nl-NL" dirty="0"/>
              <a:t>. Smart </a:t>
            </a:r>
            <a:r>
              <a:rPr lang="nl-NL" altLang="nl-NL" dirty="0" smtClean="0"/>
              <a:t>homes</a:t>
            </a:r>
            <a:br>
              <a:rPr lang="nl-NL" altLang="nl-NL" dirty="0" smtClean="0"/>
            </a:br>
            <a:r>
              <a:rPr lang="nl-NL" altLang="nl-NL" dirty="0" smtClean="0"/>
              <a:t>3. Smart fashion	4. Smart health</a:t>
            </a:r>
          </a:p>
        </p:txBody>
      </p:sp>
      <p:pic>
        <p:nvPicPr>
          <p:cNvPr id="14339" name="Tijdelijke aanduiding voor inhoud 1"/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8384" y="1628800"/>
            <a:ext cx="1001483" cy="204713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" name="Straight Connector 2"/>
          <p:cNvCxnSpPr/>
          <p:nvPr/>
        </p:nvCxnSpPr>
        <p:spPr>
          <a:xfrm flipV="1">
            <a:off x="4644008" y="1484784"/>
            <a:ext cx="0" cy="537321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 flipH="1">
            <a:off x="0" y="3789040"/>
            <a:ext cx="9144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4716016" y="3910660"/>
            <a:ext cx="2880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 smtClean="0"/>
              <a:t>D</a:t>
            </a:r>
            <a:endParaRPr lang="nl-NL" dirty="0"/>
          </a:p>
        </p:txBody>
      </p:sp>
      <p:sp>
        <p:nvSpPr>
          <p:cNvPr id="12" name="TextBox 11"/>
          <p:cNvSpPr txBox="1"/>
          <p:nvPr/>
        </p:nvSpPr>
        <p:spPr>
          <a:xfrm>
            <a:off x="230709" y="3940559"/>
            <a:ext cx="2880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 smtClean="0"/>
              <a:t>C</a:t>
            </a:r>
            <a:endParaRPr lang="nl-NL" dirty="0"/>
          </a:p>
        </p:txBody>
      </p:sp>
      <p:sp>
        <p:nvSpPr>
          <p:cNvPr id="13" name="TextBox 12"/>
          <p:cNvSpPr txBox="1"/>
          <p:nvPr/>
        </p:nvSpPr>
        <p:spPr>
          <a:xfrm>
            <a:off x="107504" y="1556792"/>
            <a:ext cx="2880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 smtClean="0"/>
              <a:t>A</a:t>
            </a:r>
            <a:endParaRPr lang="nl-NL" dirty="0"/>
          </a:p>
        </p:txBody>
      </p:sp>
      <p:sp>
        <p:nvSpPr>
          <p:cNvPr id="14" name="TextBox 13"/>
          <p:cNvSpPr txBox="1"/>
          <p:nvPr/>
        </p:nvSpPr>
        <p:spPr>
          <a:xfrm>
            <a:off x="4716016" y="1556792"/>
            <a:ext cx="2880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 smtClean="0"/>
              <a:t>B</a:t>
            </a:r>
            <a:endParaRPr lang="nl-NL" dirty="0"/>
          </a:p>
        </p:txBody>
      </p:sp>
      <p:pic>
        <p:nvPicPr>
          <p:cNvPr id="15" name="Picture 2" descr="http://www.ecouterre.com/wp-content/uploads/2012/03/cute-circuit-aurora-led-dress-3-537x402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1331" y="1604075"/>
            <a:ext cx="2810669" cy="2104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9" descr="hugshirt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130525"/>
            <a:ext cx="1944216" cy="15776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9" descr="operatierobot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3940559"/>
            <a:ext cx="3572666" cy="2651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2" descr="http://m.c.lnkd.licdn.com/mpr/mpr/p/6/005/089/34f/3e7c0a5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3910660"/>
            <a:ext cx="3671004" cy="289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71908157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74725" y="260648"/>
            <a:ext cx="8363272" cy="968915"/>
          </a:xfrm>
        </p:spPr>
        <p:txBody>
          <a:bodyPr>
            <a:noAutofit/>
          </a:bodyPr>
          <a:lstStyle/>
          <a:p>
            <a:r>
              <a:rPr lang="nl-NL" sz="3200" dirty="0" smtClean="0"/>
              <a:t>1. Digital publishing		2</a:t>
            </a:r>
            <a:r>
              <a:rPr lang="nl-NL" sz="3200" dirty="0"/>
              <a:t>. ICT &amp; </a:t>
            </a:r>
            <a:r>
              <a:rPr lang="nl-NL" sz="3200" dirty="0" smtClean="0"/>
              <a:t>Technology</a:t>
            </a:r>
            <a:br>
              <a:rPr lang="nl-NL" sz="3200" dirty="0" smtClean="0"/>
            </a:br>
            <a:r>
              <a:rPr lang="nl-NL" sz="3200" dirty="0"/>
              <a:t>3. Cyber Security 		4. Game Design </a:t>
            </a:r>
          </a:p>
        </p:txBody>
      </p:sp>
      <p:pic>
        <p:nvPicPr>
          <p:cNvPr id="3" name="Tijdelijke aanduiding voor inhoud 2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072" y="4293096"/>
            <a:ext cx="3312368" cy="2165381"/>
          </a:xfrm>
        </p:spPr>
      </p:pic>
      <p:cxnSp>
        <p:nvCxnSpPr>
          <p:cNvPr id="4" name="Straight Connector 3"/>
          <p:cNvCxnSpPr/>
          <p:nvPr/>
        </p:nvCxnSpPr>
        <p:spPr>
          <a:xfrm flipV="1">
            <a:off x="4644008" y="1484784"/>
            <a:ext cx="0" cy="537321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 flipH="1">
            <a:off x="0" y="3789040"/>
            <a:ext cx="9144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4716016" y="3910660"/>
            <a:ext cx="2880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 smtClean="0"/>
              <a:t>D</a:t>
            </a:r>
            <a:endParaRPr lang="nl-NL" dirty="0"/>
          </a:p>
        </p:txBody>
      </p:sp>
      <p:sp>
        <p:nvSpPr>
          <p:cNvPr id="7" name="TextBox 6"/>
          <p:cNvSpPr txBox="1"/>
          <p:nvPr/>
        </p:nvSpPr>
        <p:spPr>
          <a:xfrm>
            <a:off x="230709" y="3940559"/>
            <a:ext cx="2880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 smtClean="0"/>
              <a:t>C</a:t>
            </a:r>
            <a:endParaRPr lang="nl-NL" dirty="0"/>
          </a:p>
        </p:txBody>
      </p:sp>
      <p:sp>
        <p:nvSpPr>
          <p:cNvPr id="8" name="TextBox 7"/>
          <p:cNvSpPr txBox="1"/>
          <p:nvPr/>
        </p:nvSpPr>
        <p:spPr>
          <a:xfrm>
            <a:off x="107504" y="1556792"/>
            <a:ext cx="2880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 smtClean="0"/>
              <a:t>A</a:t>
            </a:r>
            <a:endParaRPr lang="nl-NL" dirty="0"/>
          </a:p>
        </p:txBody>
      </p:sp>
      <p:sp>
        <p:nvSpPr>
          <p:cNvPr id="9" name="TextBox 8"/>
          <p:cNvSpPr txBox="1"/>
          <p:nvPr/>
        </p:nvSpPr>
        <p:spPr>
          <a:xfrm>
            <a:off x="4716016" y="1556792"/>
            <a:ext cx="2880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 smtClean="0"/>
              <a:t>B</a:t>
            </a:r>
            <a:endParaRPr lang="nl-NL" dirty="0"/>
          </a:p>
        </p:txBody>
      </p:sp>
      <p:pic>
        <p:nvPicPr>
          <p:cNvPr id="10" name="Tijdelijke aanduiding voor inhoud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329" y="1530017"/>
            <a:ext cx="3203848" cy="2176879"/>
          </a:xfrm>
          <a:prstGeom prst="rect">
            <a:avLst/>
          </a:prstGeom>
        </p:spPr>
      </p:pic>
      <p:pic>
        <p:nvPicPr>
          <p:cNvPr id="11" name="Afbeelding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4088" y="1495212"/>
            <a:ext cx="3563888" cy="2246487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329" y="3880997"/>
            <a:ext cx="3702406" cy="2809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17038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el 1"/>
          <p:cNvSpPr>
            <a:spLocks noGrp="1"/>
          </p:cNvSpPr>
          <p:nvPr>
            <p:ph type="title"/>
          </p:nvPr>
        </p:nvSpPr>
        <p:spPr>
          <a:xfrm>
            <a:off x="107504" y="116632"/>
            <a:ext cx="9036496" cy="1252728"/>
          </a:xfrm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Autofit/>
          </a:bodyPr>
          <a:lstStyle/>
          <a:p>
            <a:r>
              <a:rPr lang="nl-NL" altLang="nl-NL" sz="3600" dirty="0" smtClean="0"/>
              <a:t>1. 3D Virtual Reality	2</a:t>
            </a:r>
            <a:r>
              <a:rPr lang="nl-NL" altLang="nl-NL" sz="3600" dirty="0"/>
              <a:t>. Smart mobile </a:t>
            </a:r>
            <a:r>
              <a:rPr lang="nl-NL" altLang="nl-NL" sz="3600" dirty="0" smtClean="0"/>
              <a:t/>
            </a:r>
            <a:br>
              <a:rPr lang="nl-NL" altLang="nl-NL" sz="3600" dirty="0" smtClean="0"/>
            </a:br>
            <a:r>
              <a:rPr lang="nl-NL" altLang="nl-NL" sz="3600" dirty="0" smtClean="0"/>
              <a:t>3. ICT&amp; Education	          4. Augmented </a:t>
            </a:r>
            <a:r>
              <a:rPr lang="nl-NL" altLang="nl-NL" sz="3600" dirty="0"/>
              <a:t>reality</a:t>
            </a:r>
            <a:endParaRPr lang="nl-NL" altLang="nl-NL" sz="3600" dirty="0" smtClean="0"/>
          </a:p>
        </p:txBody>
      </p:sp>
      <p:cxnSp>
        <p:nvCxnSpPr>
          <p:cNvPr id="3" name="Straight Connector 2"/>
          <p:cNvCxnSpPr/>
          <p:nvPr/>
        </p:nvCxnSpPr>
        <p:spPr>
          <a:xfrm flipV="1">
            <a:off x="4644008" y="1484784"/>
            <a:ext cx="0" cy="537321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 flipH="1">
            <a:off x="0" y="3789040"/>
            <a:ext cx="9144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4716016" y="3910660"/>
            <a:ext cx="2880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 smtClean="0"/>
              <a:t>D</a:t>
            </a:r>
            <a:endParaRPr lang="nl-NL" dirty="0"/>
          </a:p>
        </p:txBody>
      </p:sp>
      <p:sp>
        <p:nvSpPr>
          <p:cNvPr id="12" name="TextBox 11"/>
          <p:cNvSpPr txBox="1"/>
          <p:nvPr/>
        </p:nvSpPr>
        <p:spPr>
          <a:xfrm>
            <a:off x="230709" y="3940559"/>
            <a:ext cx="2880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 smtClean="0"/>
              <a:t>C</a:t>
            </a:r>
            <a:endParaRPr lang="nl-NL" dirty="0"/>
          </a:p>
        </p:txBody>
      </p:sp>
      <p:sp>
        <p:nvSpPr>
          <p:cNvPr id="13" name="TextBox 12"/>
          <p:cNvSpPr txBox="1"/>
          <p:nvPr/>
        </p:nvSpPr>
        <p:spPr>
          <a:xfrm>
            <a:off x="107504" y="1556792"/>
            <a:ext cx="2880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 smtClean="0"/>
              <a:t>A</a:t>
            </a:r>
            <a:endParaRPr lang="nl-NL" dirty="0"/>
          </a:p>
        </p:txBody>
      </p:sp>
      <p:sp>
        <p:nvSpPr>
          <p:cNvPr id="14" name="TextBox 13"/>
          <p:cNvSpPr txBox="1"/>
          <p:nvPr/>
        </p:nvSpPr>
        <p:spPr>
          <a:xfrm>
            <a:off x="4716016" y="1556792"/>
            <a:ext cx="2880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 smtClean="0"/>
              <a:t>B</a:t>
            </a:r>
            <a:endParaRPr lang="nl-NL" dirty="0"/>
          </a:p>
        </p:txBody>
      </p:sp>
      <p:pic>
        <p:nvPicPr>
          <p:cNvPr id="19" name="Tijdelijke aanduiding voor inhoud 2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181" y="3973958"/>
            <a:ext cx="4067943" cy="2819071"/>
          </a:xfrm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741" y="1690319"/>
            <a:ext cx="4053259" cy="1928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Tijdelijke aanduiding voor inhoud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9811" y="4082295"/>
            <a:ext cx="3920525" cy="2592288"/>
          </a:xfrm>
          <a:prstGeom prst="rect">
            <a:avLst/>
          </a:prstGeom>
        </p:spPr>
      </p:pic>
      <p:pic>
        <p:nvPicPr>
          <p:cNvPr id="21" name="Picture 2" descr="http://augmentedpixels.com/wp-content/uploads/2013/11/augmented-reality-marketing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9977" y="1564182"/>
            <a:ext cx="3240359" cy="2180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71723236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>
              <a:defRPr/>
            </a:pPr>
            <a:r>
              <a:rPr lang="nl-NL" altLang="nl-NL" dirty="0" smtClean="0"/>
              <a:t>De baan</a:t>
            </a:r>
            <a:endParaRPr lang="nl-NL" altLang="nl-NL" sz="1200" dirty="0" smtClean="0"/>
          </a:p>
        </p:txBody>
      </p:sp>
      <p:sp>
        <p:nvSpPr>
          <p:cNvPr id="9219" name="Rectangle 3"/>
          <p:cNvSpPr>
            <a:spLocks noGrp="1" noChangeArrowheads="1"/>
          </p:cNvSpPr>
          <p:nvPr>
            <p:ph idx="1"/>
          </p:nvPr>
        </p:nvSpPr>
        <p:spPr>
          <a:xfrm>
            <a:off x="107504" y="1775191"/>
            <a:ext cx="9036496" cy="4625609"/>
          </a:xfrm>
        </p:spPr>
        <p:txBody>
          <a:bodyPr>
            <a:normAutofit/>
          </a:bodyPr>
          <a:lstStyle/>
          <a:p>
            <a:pPr eaLnBrk="1" hangingPunct="1"/>
            <a:r>
              <a:rPr lang="nl-NL" altLang="nl-NL" dirty="0" smtClean="0"/>
              <a:t>Welk idee heb je over een baan met ICT?</a:t>
            </a:r>
          </a:p>
          <a:p>
            <a:pPr eaLnBrk="1" hangingPunct="1"/>
            <a:endParaRPr lang="nl-NL" altLang="nl-NL" dirty="0" smtClean="0"/>
          </a:p>
          <a:p>
            <a:r>
              <a:rPr lang="en-US" b="1" dirty="0" err="1" smtClean="0"/>
              <a:t>Promotie</a:t>
            </a:r>
            <a:r>
              <a:rPr lang="en-US" b="1" dirty="0" smtClean="0"/>
              <a:t> </a:t>
            </a:r>
            <a:r>
              <a:rPr lang="en-US" b="1" dirty="0" err="1" smtClean="0"/>
              <a:t>filmpje</a:t>
            </a:r>
            <a:r>
              <a:rPr lang="en-US" b="1" dirty="0" smtClean="0"/>
              <a:t> over </a:t>
            </a:r>
            <a:r>
              <a:rPr lang="en-US" b="1" dirty="0" err="1" smtClean="0"/>
              <a:t>wat</a:t>
            </a:r>
            <a:r>
              <a:rPr lang="en-US" b="1" dirty="0" smtClean="0"/>
              <a:t> Big data </a:t>
            </a:r>
            <a:r>
              <a:rPr lang="en-US" b="1" dirty="0" err="1" smtClean="0"/>
              <a:t>kan</a:t>
            </a:r>
            <a:r>
              <a:rPr lang="en-US" b="1" dirty="0" smtClean="0"/>
              <a:t> </a:t>
            </a:r>
            <a:r>
              <a:rPr lang="en-US" b="1" dirty="0" err="1" smtClean="0"/>
              <a:t>bereiken</a:t>
            </a:r>
            <a:r>
              <a:rPr lang="en-US" b="1" dirty="0" smtClean="0"/>
              <a:t>: </a:t>
            </a:r>
            <a:r>
              <a:rPr lang="en-US" b="1" dirty="0"/>
              <a:t>de Shell </a:t>
            </a:r>
            <a:r>
              <a:rPr lang="en-US" b="1" dirty="0" smtClean="0"/>
              <a:t>Search  (38 sec) </a:t>
            </a:r>
            <a:r>
              <a:rPr lang="nl-NL" altLang="nl-NL" sz="2400" dirty="0" smtClean="0">
                <a:hlinkClick r:id="rId2"/>
              </a:rPr>
              <a:t>https</a:t>
            </a:r>
            <a:r>
              <a:rPr lang="nl-NL" altLang="nl-NL" sz="2400" dirty="0">
                <a:hlinkClick r:id="rId2"/>
              </a:rPr>
              <a:t>://www.youtube.com/watch?v=-</a:t>
            </a:r>
            <a:r>
              <a:rPr lang="nl-NL" altLang="nl-NL" sz="2400" dirty="0" smtClean="0">
                <a:hlinkClick r:id="rId2"/>
              </a:rPr>
              <a:t>CpThCqiL4E</a:t>
            </a:r>
            <a:endParaRPr lang="nl-NL" altLang="nl-NL" dirty="0" smtClean="0"/>
          </a:p>
          <a:p>
            <a:endParaRPr lang="nl-NL" altLang="nl-NL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De baan</a:t>
            </a:r>
            <a:endParaRPr lang="nl-NL" dirty="0"/>
          </a:p>
        </p:txBody>
      </p:sp>
      <p:pic>
        <p:nvPicPr>
          <p:cNvPr id="6146" name="Picture 2" descr="http://www.benchmarkqa.com/wp-content/uploads/2012/10/scrum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4518459"/>
            <a:ext cx="4176464" cy="2441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11560" y="5870246"/>
            <a:ext cx="216024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000" dirty="0" smtClean="0"/>
              <a:t>Software engineers: Werk planning</a:t>
            </a:r>
            <a:endParaRPr lang="nl-NL" sz="2000" dirty="0"/>
          </a:p>
        </p:txBody>
      </p:sp>
      <p:pic>
        <p:nvPicPr>
          <p:cNvPr id="6148" name="Picture 4" descr="http://static.mevaleo.de/webdesigner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9866" y="1667982"/>
            <a:ext cx="3717263" cy="24810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7188305" y="4153168"/>
            <a:ext cx="19802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 smtClean="0"/>
              <a:t>Webdesigner</a:t>
            </a:r>
            <a:endParaRPr lang="nl-NL" dirty="0"/>
          </a:p>
        </p:txBody>
      </p:sp>
      <p:pic>
        <p:nvPicPr>
          <p:cNvPr id="6150" name="Picture 6" descr="http://metronewsca.files.wordpress.com/2013/10/hamilton-police-lab.jpg?w=618&amp;h=408&amp;crop=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483666"/>
            <a:ext cx="4037318" cy="26654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20519" y="4153168"/>
            <a:ext cx="45365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/>
              <a:t>Technologische Criminaliteit Bestrijding</a:t>
            </a:r>
          </a:p>
        </p:txBody>
      </p:sp>
    </p:spTree>
    <p:extLst>
      <p:ext uri="{BB962C8B-B14F-4D97-AF65-F5344CB8AC3E}">
        <p14:creationId xmlns:p14="http://schemas.microsoft.com/office/powerpoint/2010/main" val="2186051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Jullie in ICT</a:t>
            </a:r>
            <a:endParaRPr lang="nl-N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Wat lijkt je leuk?</a:t>
            </a:r>
          </a:p>
          <a:p>
            <a:endParaRPr lang="nl-NL" dirty="0" smtClean="0"/>
          </a:p>
          <a:p>
            <a:r>
              <a:rPr lang="nl-NL" dirty="0" smtClean="0"/>
              <a:t>Op www.nu.nl:  Meisjes </a:t>
            </a:r>
            <a:r>
              <a:rPr lang="nl-NL" dirty="0"/>
              <a:t>beter in maken van verhalen voor games : </a:t>
            </a:r>
            <a:r>
              <a:rPr lang="nl-NL" sz="2000" b="1" u="sng" dirty="0"/>
              <a:t>http://</a:t>
            </a:r>
            <a:r>
              <a:rPr lang="nl-NL" sz="2000" b="1" u="sng" dirty="0" smtClean="0"/>
              <a:t>www.nu.nl/wetenschap/3941045/meisjes-beter-in-maken-van-verhalen-games.html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51142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2513" y="300038"/>
            <a:ext cx="7038975" cy="6257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10027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nl-NL" altLang="nl-NL" dirty="0" smtClean="0"/>
              <a:t> Quiz  (totaal 8 vragen)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idx="1"/>
          </p:nvPr>
        </p:nvSpPr>
        <p:spPr>
          <a:xfrm>
            <a:off x="827584" y="1628800"/>
            <a:ext cx="7291387" cy="4827587"/>
          </a:xfrm>
        </p:spPr>
        <p:txBody>
          <a:bodyPr>
            <a:noAutofit/>
          </a:bodyPr>
          <a:lstStyle/>
          <a:p>
            <a:pPr marL="461772" indent="-342900">
              <a:buFont typeface="+mj-lt"/>
              <a:buAutoNum type="arabicPeriod"/>
            </a:pPr>
            <a:r>
              <a:rPr lang="nl-NL" sz="2800" dirty="0"/>
              <a:t>Wanneer werd de eerste e-mail gestuurd</a:t>
            </a:r>
            <a:r>
              <a:rPr lang="nl-NL" sz="2800" dirty="0" smtClean="0"/>
              <a:t>?</a:t>
            </a:r>
            <a:r>
              <a:rPr lang="nl-NL" sz="2800" dirty="0"/>
              <a:t/>
            </a:r>
            <a:br>
              <a:rPr lang="nl-NL" sz="2800" dirty="0"/>
            </a:br>
            <a:r>
              <a:rPr lang="nl-NL" sz="2800" dirty="0" smtClean="0"/>
              <a:t>a</a:t>
            </a:r>
            <a:r>
              <a:rPr lang="en-US" sz="2800" dirty="0" smtClean="0"/>
              <a:t>.  1959</a:t>
            </a:r>
            <a:r>
              <a:rPr lang="en-US" sz="2800" dirty="0"/>
              <a:t/>
            </a:r>
            <a:br>
              <a:rPr lang="en-US" sz="2800" dirty="0"/>
            </a:br>
            <a:r>
              <a:rPr lang="en-US" sz="2800" dirty="0" smtClean="0"/>
              <a:t>b.  1963</a:t>
            </a:r>
            <a:r>
              <a:rPr lang="en-US" sz="2800" dirty="0"/>
              <a:t/>
            </a:r>
            <a:br>
              <a:rPr lang="en-US" sz="2800" dirty="0"/>
            </a:br>
            <a:r>
              <a:rPr lang="en-US" sz="2800" dirty="0" smtClean="0"/>
              <a:t>c.  </a:t>
            </a:r>
            <a:r>
              <a:rPr lang="en-US" sz="2800" dirty="0"/>
              <a:t>1971 </a:t>
            </a:r>
            <a:br>
              <a:rPr lang="en-US" sz="2800" dirty="0"/>
            </a:br>
            <a:r>
              <a:rPr lang="en-US" sz="2800" dirty="0" smtClean="0"/>
              <a:t>d.  1984</a:t>
            </a:r>
          </a:p>
          <a:p>
            <a:pPr marL="461772" indent="-342900">
              <a:buFont typeface="+mj-lt"/>
              <a:buAutoNum type="arabicPeriod"/>
            </a:pPr>
            <a:endParaRPr lang="en-US" sz="2800" dirty="0"/>
          </a:p>
          <a:p>
            <a:pPr marL="461772" indent="-342900">
              <a:buFont typeface="+mj-lt"/>
              <a:buAutoNum type="arabicPeriod"/>
            </a:pPr>
            <a:r>
              <a:rPr lang="en-US" sz="2800" dirty="0" err="1" smtClean="0"/>
              <a:t>Eén</a:t>
            </a:r>
            <a:r>
              <a:rPr lang="en-US" sz="2800" dirty="0" smtClean="0"/>
              <a:t> gigabyte is </a:t>
            </a:r>
            <a:r>
              <a:rPr lang="en-US" sz="2800" dirty="0" err="1" smtClean="0"/>
              <a:t>ongeveer</a:t>
            </a:r>
            <a:endParaRPr lang="en-US" sz="2800" dirty="0" smtClean="0"/>
          </a:p>
          <a:p>
            <a:pPr marL="411480" lvl="1" indent="0">
              <a:buNone/>
            </a:pPr>
            <a:r>
              <a:rPr lang="en-US" dirty="0" smtClean="0"/>
              <a:t>a. 1000 bytes</a:t>
            </a: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b. </a:t>
            </a:r>
            <a:r>
              <a:rPr lang="en-US" dirty="0"/>
              <a:t>1000,000 bytes</a:t>
            </a:r>
            <a:br>
              <a:rPr lang="en-US" dirty="0"/>
            </a:br>
            <a:r>
              <a:rPr lang="en-US" dirty="0" smtClean="0"/>
              <a:t>c. </a:t>
            </a:r>
            <a:r>
              <a:rPr lang="en-US" dirty="0"/>
              <a:t>1000,000,000 bytes</a:t>
            </a:r>
            <a:br>
              <a:rPr lang="en-US" dirty="0"/>
            </a:br>
            <a:r>
              <a:rPr lang="en-US" dirty="0" smtClean="0"/>
              <a:t>d. </a:t>
            </a:r>
            <a:r>
              <a:rPr lang="en-US" dirty="0"/>
              <a:t>1000,000,000,000 </a:t>
            </a:r>
            <a:r>
              <a:rPr lang="en-US" dirty="0" smtClean="0"/>
              <a:t>bytes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387818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Quiz </a:t>
            </a:r>
            <a:r>
              <a:rPr lang="nl-NL" altLang="nl-NL" dirty="0"/>
              <a:t>(totaal 8 vragen)</a:t>
            </a:r>
            <a:endParaRPr lang="nl-N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504" y="1775191"/>
            <a:ext cx="8928992" cy="4625609"/>
          </a:xfrm>
        </p:spPr>
        <p:txBody>
          <a:bodyPr/>
          <a:lstStyle/>
          <a:p>
            <a:pPr marL="118872" indent="0">
              <a:buNone/>
            </a:pPr>
            <a:r>
              <a:rPr lang="nl-NL" sz="2800" dirty="0" smtClean="0"/>
              <a:t>3. Welke </a:t>
            </a:r>
            <a:r>
              <a:rPr lang="nl-NL" sz="2800" dirty="0"/>
              <a:t>toetsenbord indeling gebruiken we in Nederland? </a:t>
            </a:r>
          </a:p>
          <a:p>
            <a:pPr marL="925830" lvl="1" indent="-514350">
              <a:buFont typeface="+mj-lt"/>
              <a:buAutoNum type="alphaLcPeriod"/>
            </a:pPr>
            <a:r>
              <a:rPr lang="nl-NL" sz="2400" dirty="0"/>
              <a:t>qwerty</a:t>
            </a:r>
          </a:p>
          <a:p>
            <a:pPr marL="925830" lvl="1" indent="-514350">
              <a:buFont typeface="+mj-lt"/>
              <a:buAutoNum type="alphaLcPeriod"/>
            </a:pPr>
            <a:r>
              <a:rPr lang="nl-NL" sz="2400" dirty="0" smtClean="0"/>
              <a:t>azerty</a:t>
            </a:r>
          </a:p>
          <a:p>
            <a:pPr marL="925830" lvl="1" indent="-514350">
              <a:buFont typeface="+mj-lt"/>
              <a:buAutoNum type="alphaLcPeriod"/>
            </a:pPr>
            <a:r>
              <a:rPr lang="nl-NL" sz="2400" dirty="0" smtClean="0"/>
              <a:t>abcdef</a:t>
            </a:r>
          </a:p>
          <a:p>
            <a:pPr marL="925830" lvl="1" indent="-514350">
              <a:buFont typeface="+mj-lt"/>
              <a:buAutoNum type="alphaLcPeriod"/>
            </a:pPr>
            <a:r>
              <a:rPr lang="nl-NL" sz="2400" dirty="0" smtClean="0"/>
              <a:t>qwertz</a:t>
            </a:r>
          </a:p>
          <a:p>
            <a:pPr marL="633222" indent="-514350">
              <a:buFont typeface="+mj-lt"/>
              <a:buAutoNum type="arabicPeriod"/>
            </a:pPr>
            <a:endParaRPr lang="nl-NL" sz="2800" dirty="0"/>
          </a:p>
          <a:p>
            <a:pPr marL="118872" indent="0">
              <a:buNone/>
            </a:pPr>
            <a:r>
              <a:rPr lang="nl-NL" sz="2800" dirty="0"/>
              <a:t>4. Wat zijn de 3 primaire kleuren van een </a:t>
            </a:r>
            <a:r>
              <a:rPr lang="nl-NL" sz="2800" dirty="0" smtClean="0"/>
              <a:t>beeldpixel?  </a:t>
            </a:r>
          </a:p>
          <a:p>
            <a:pPr marL="118872" indent="0">
              <a:buNone/>
            </a:pPr>
            <a:endParaRPr lang="nl-NL" sz="2800" dirty="0"/>
          </a:p>
          <a:p>
            <a:pPr marL="118872" indent="0">
              <a:buNone/>
            </a:pPr>
            <a:r>
              <a:rPr lang="nl-NL" sz="2800" dirty="0" smtClean="0"/>
              <a:t>5. </a:t>
            </a:r>
            <a:r>
              <a:rPr lang="nl-NL" sz="2800" dirty="0"/>
              <a:t>Hoe noem je de </a:t>
            </a:r>
            <a:r>
              <a:rPr lang="nl-NL" sz="2800" dirty="0" smtClean="0"/>
              <a:t>inkt vulling </a:t>
            </a:r>
            <a:r>
              <a:rPr lang="nl-NL" sz="2800" dirty="0"/>
              <a:t>van een </a:t>
            </a:r>
            <a:r>
              <a:rPr lang="nl-NL" sz="2800" dirty="0" smtClean="0"/>
              <a:t>laserprinter?</a:t>
            </a:r>
            <a:endParaRPr lang="nl-NL" sz="2800" dirty="0"/>
          </a:p>
          <a:p>
            <a:pPr marL="118872" indent="0">
              <a:buNone/>
            </a:pPr>
            <a:endParaRPr lang="nl-NL" sz="2800" dirty="0"/>
          </a:p>
        </p:txBody>
      </p:sp>
    </p:spTree>
    <p:extLst>
      <p:ext uri="{BB962C8B-B14F-4D97-AF65-F5344CB8AC3E}">
        <p14:creationId xmlns:p14="http://schemas.microsoft.com/office/powerpoint/2010/main" val="1458488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nl-NL" altLang="nl-NL" dirty="0" smtClean="0"/>
              <a:t>Overzicht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/>
            <a:r>
              <a:rPr lang="nl-NL" altLang="nl-NL" dirty="0" smtClean="0"/>
              <a:t>Het vak informatica per profiel</a:t>
            </a:r>
          </a:p>
          <a:p>
            <a:pPr marL="514350" indent="-514350"/>
            <a:r>
              <a:rPr lang="nl-NL" altLang="nl-NL" dirty="0" smtClean="0"/>
              <a:t>Later ICT studeren</a:t>
            </a:r>
          </a:p>
          <a:p>
            <a:pPr marL="514350" indent="-514350"/>
            <a:r>
              <a:rPr lang="nl-NL" altLang="nl-NL" dirty="0" smtClean="0"/>
              <a:t>Wat houdt het vakgebied allemaal in?</a:t>
            </a:r>
          </a:p>
          <a:p>
            <a:pPr marL="514350" indent="-514350"/>
            <a:r>
              <a:rPr lang="nl-NL" altLang="nl-NL" dirty="0" smtClean="0"/>
              <a:t>Een baan in ICT</a:t>
            </a:r>
          </a:p>
          <a:p>
            <a:pPr marL="514350" indent="-514350"/>
            <a:r>
              <a:rPr lang="nl-NL" altLang="nl-NL" dirty="0" smtClean="0"/>
              <a:t>Jullie in ICT</a:t>
            </a:r>
          </a:p>
          <a:p>
            <a:pPr marL="514350" indent="-514350"/>
            <a:r>
              <a:rPr lang="nl-NL" altLang="nl-NL" dirty="0" smtClean="0"/>
              <a:t>Quiz</a:t>
            </a:r>
          </a:p>
          <a:p>
            <a:pPr marL="118872" indent="0" eaLnBrk="1" hangingPunct="1">
              <a:buNone/>
            </a:pPr>
            <a:endParaRPr lang="nl-NL" altLang="nl-NL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Quiz (laatste vragen)</a:t>
            </a:r>
            <a:endParaRPr lang="nl-N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504" y="1775191"/>
            <a:ext cx="8928992" cy="4625609"/>
          </a:xfrm>
        </p:spPr>
        <p:txBody>
          <a:bodyPr>
            <a:normAutofit fontScale="92500" lnSpcReduction="20000"/>
          </a:bodyPr>
          <a:lstStyle/>
          <a:p>
            <a:pPr marL="118872" indent="0">
              <a:buNone/>
            </a:pPr>
            <a:r>
              <a:rPr lang="nl-NL" sz="2800" dirty="0" smtClean="0"/>
              <a:t>6. </a:t>
            </a:r>
            <a:r>
              <a:rPr lang="nl-NL" sz="2800" dirty="0"/>
              <a:t>Welke van de onderstaande is </a:t>
            </a:r>
            <a:r>
              <a:rPr lang="nl-NL" sz="2800" u="sng" dirty="0"/>
              <a:t>niet</a:t>
            </a:r>
            <a:r>
              <a:rPr lang="nl-NL" sz="2800" dirty="0"/>
              <a:t> een iPhone 4 feature? </a:t>
            </a:r>
          </a:p>
          <a:p>
            <a:pPr marL="898398" lvl="2" indent="-514350">
              <a:spcBef>
                <a:spcPts val="0"/>
              </a:spcBef>
              <a:buClr>
                <a:schemeClr val="accent1"/>
              </a:buClr>
              <a:buSzPct val="80000"/>
              <a:buFont typeface="+mj-lt"/>
              <a:buAutoNum type="alphaLcPeriod"/>
            </a:pPr>
            <a:r>
              <a:rPr lang="nl-NL" dirty="0" smtClean="0"/>
              <a:t>Multitasking</a:t>
            </a:r>
          </a:p>
          <a:p>
            <a:pPr marL="898398" lvl="2" indent="-514350">
              <a:spcBef>
                <a:spcPts val="0"/>
              </a:spcBef>
              <a:buClr>
                <a:schemeClr val="accent1"/>
              </a:buClr>
              <a:buSzPct val="80000"/>
              <a:buFont typeface="+mj-lt"/>
              <a:buAutoNum type="alphaLcPeriod"/>
            </a:pPr>
            <a:r>
              <a:rPr lang="nl-NL" dirty="0"/>
              <a:t>4G </a:t>
            </a:r>
          </a:p>
          <a:p>
            <a:pPr marL="898398" lvl="2" indent="-514350">
              <a:spcBef>
                <a:spcPts val="0"/>
              </a:spcBef>
              <a:buClr>
                <a:schemeClr val="accent1"/>
              </a:buClr>
              <a:buSzPct val="80000"/>
              <a:buFont typeface="+mj-lt"/>
              <a:buAutoNum type="alphaLcPeriod"/>
            </a:pPr>
            <a:r>
              <a:rPr lang="nl-NL" dirty="0" smtClean="0"/>
              <a:t>camera </a:t>
            </a:r>
            <a:r>
              <a:rPr lang="nl-NL" dirty="0"/>
              <a:t>aan de </a:t>
            </a:r>
            <a:r>
              <a:rPr lang="nl-NL" dirty="0" smtClean="0"/>
              <a:t>voorkant</a:t>
            </a:r>
            <a:endParaRPr lang="nl-NL" dirty="0"/>
          </a:p>
          <a:p>
            <a:pPr marL="898398" lvl="2" indent="-514350">
              <a:spcBef>
                <a:spcPts val="0"/>
              </a:spcBef>
              <a:buClr>
                <a:schemeClr val="accent1"/>
              </a:buClr>
              <a:buSzPct val="80000"/>
              <a:buFont typeface="+mj-lt"/>
              <a:buAutoNum type="alphaLcPeriod"/>
            </a:pPr>
            <a:r>
              <a:rPr lang="nl-NL" dirty="0"/>
              <a:t>HD opname</a:t>
            </a:r>
          </a:p>
          <a:p>
            <a:pPr marL="411480" lvl="1" indent="0">
              <a:buNone/>
            </a:pPr>
            <a:r>
              <a:rPr lang="nl-NL" sz="2400" dirty="0" smtClean="0"/>
              <a:t> </a:t>
            </a:r>
          </a:p>
          <a:p>
            <a:pPr marL="118872" indent="0">
              <a:buNone/>
            </a:pPr>
            <a:r>
              <a:rPr lang="nl-NL" sz="2800" dirty="0"/>
              <a:t>7. Wat betekent de afkorting www?  </a:t>
            </a:r>
            <a:endParaRPr lang="nl-NL" sz="2800" dirty="0" smtClean="0"/>
          </a:p>
          <a:p>
            <a:pPr marL="118872" indent="0">
              <a:buNone/>
            </a:pPr>
            <a:endParaRPr lang="nl-NL" sz="2800" dirty="0"/>
          </a:p>
          <a:p>
            <a:pPr marL="118872" indent="0">
              <a:buNone/>
            </a:pPr>
            <a:endParaRPr lang="nl-NL" sz="2800" dirty="0"/>
          </a:p>
          <a:p>
            <a:pPr marL="118872" indent="0">
              <a:buNone/>
            </a:pPr>
            <a:r>
              <a:rPr lang="nl-NL" sz="2800" dirty="0"/>
              <a:t>8</a:t>
            </a:r>
            <a:r>
              <a:rPr lang="en-US" sz="2800" dirty="0"/>
              <a:t>. </a:t>
            </a:r>
            <a:r>
              <a:rPr lang="en-US" sz="2800" dirty="0" err="1"/>
              <a:t>Een</a:t>
            </a:r>
            <a:r>
              <a:rPr lang="en-US" sz="2800" dirty="0"/>
              <a:t> kilobyte is  </a:t>
            </a:r>
          </a:p>
          <a:p>
            <a:pPr marL="925830" lvl="1" indent="-514350">
              <a:buFont typeface="+mj-lt"/>
              <a:buAutoNum type="alphaLcPeriod"/>
            </a:pPr>
            <a:r>
              <a:rPr lang="en-US" sz="2400" dirty="0"/>
              <a:t>1000 bytes</a:t>
            </a:r>
          </a:p>
          <a:p>
            <a:pPr marL="925830" lvl="1" indent="-514350">
              <a:buFont typeface="+mj-lt"/>
              <a:buAutoNum type="alphaLcPeriod"/>
            </a:pPr>
            <a:r>
              <a:rPr lang="en-US" sz="2400" dirty="0"/>
              <a:t>100   bytes</a:t>
            </a:r>
          </a:p>
          <a:p>
            <a:pPr marL="925830" lvl="1" indent="-514350">
              <a:buFont typeface="+mj-lt"/>
              <a:buAutoNum type="alphaLcPeriod"/>
            </a:pPr>
            <a:r>
              <a:rPr lang="en-US" sz="2400" dirty="0" smtClean="0"/>
              <a:t>1023 </a:t>
            </a:r>
            <a:r>
              <a:rPr lang="en-US" sz="2400" dirty="0"/>
              <a:t>bytes</a:t>
            </a:r>
          </a:p>
          <a:p>
            <a:pPr marL="925830" lvl="1" indent="-514350">
              <a:buFont typeface="+mj-lt"/>
              <a:buAutoNum type="alphaLcPeriod"/>
            </a:pPr>
            <a:r>
              <a:rPr lang="en-US" sz="2400" dirty="0" smtClean="0"/>
              <a:t>1024 </a:t>
            </a:r>
            <a:r>
              <a:rPr lang="en-US" sz="2400" dirty="0"/>
              <a:t>bytes</a:t>
            </a:r>
          </a:p>
          <a:p>
            <a:pPr marL="118872" indent="0">
              <a:buNone/>
            </a:pPr>
            <a:endParaRPr lang="nl-NL" sz="2800" dirty="0"/>
          </a:p>
        </p:txBody>
      </p:sp>
    </p:spTree>
    <p:extLst>
      <p:ext uri="{BB962C8B-B14F-4D97-AF65-F5344CB8AC3E}">
        <p14:creationId xmlns:p14="http://schemas.microsoft.com/office/powerpoint/2010/main" val="3356387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Quizzen inleveren voor een prijs</a:t>
            </a:r>
            <a:endParaRPr lang="nl-NL" dirty="0"/>
          </a:p>
        </p:txBody>
      </p:sp>
      <p:pic>
        <p:nvPicPr>
          <p:cNvPr id="7170" name="Picture 2" descr="http://thumbs.dreamstime.com/x/first-prize-131403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2276872"/>
            <a:ext cx="2762250" cy="428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2244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nl-NL" altLang="nl-NL" dirty="0" smtClean="0"/>
              <a:t>4. Terugblik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idx="1"/>
          </p:nvPr>
        </p:nvSpPr>
        <p:spPr>
          <a:xfrm>
            <a:off x="467544" y="1628800"/>
            <a:ext cx="8496944" cy="4827587"/>
          </a:xfrm>
        </p:spPr>
        <p:txBody>
          <a:bodyPr>
            <a:normAutofit/>
          </a:bodyPr>
          <a:lstStyle/>
          <a:p>
            <a:pPr marL="461772" indent="-342900" eaLnBrk="1" hangingPunct="1">
              <a:lnSpc>
                <a:spcPct val="150000"/>
              </a:lnSpc>
              <a:buFont typeface="+mj-lt"/>
              <a:buAutoNum type="arabicPeriod"/>
            </a:pPr>
            <a:r>
              <a:rPr lang="nl-NL" altLang="nl-NL" sz="2400" dirty="0" smtClean="0"/>
              <a:t>Welk aspect van ICT zou jou aanspreken?</a:t>
            </a:r>
          </a:p>
          <a:p>
            <a:pPr marL="461772" indent="-342900" eaLnBrk="1" hangingPunct="1">
              <a:lnSpc>
                <a:spcPct val="150000"/>
              </a:lnSpc>
              <a:buFont typeface="+mj-lt"/>
              <a:buAutoNum type="arabicPeriod"/>
            </a:pPr>
            <a:r>
              <a:rPr lang="nl-NL" altLang="nl-NL" sz="2400" dirty="0" smtClean="0"/>
              <a:t>Kan iemand nog één van de richtingen of specializaties noemen in ICT?</a:t>
            </a:r>
          </a:p>
          <a:p>
            <a:pPr marL="461772" indent="-342900" eaLnBrk="1" hangingPunct="1">
              <a:lnSpc>
                <a:spcPct val="150000"/>
              </a:lnSpc>
              <a:buFont typeface="+mj-lt"/>
              <a:buAutoNum type="arabicPeriod"/>
            </a:pPr>
            <a:r>
              <a:rPr lang="nl-NL" altLang="nl-NL" sz="2400" dirty="0" smtClean="0"/>
              <a:t>Waar kun je een ICT opleiding doen?</a:t>
            </a:r>
          </a:p>
          <a:p>
            <a:pPr marL="461772" indent="-342900" eaLnBrk="1" hangingPunct="1">
              <a:lnSpc>
                <a:spcPct val="150000"/>
              </a:lnSpc>
              <a:buFont typeface="+mj-lt"/>
              <a:buAutoNum type="arabicPeriod"/>
            </a:pPr>
            <a:r>
              <a:rPr lang="nl-NL" altLang="nl-NL" sz="2400" dirty="0" smtClean="0"/>
              <a:t>Welke talenten zijn belangrijk voor een ICT-er?</a:t>
            </a:r>
          </a:p>
          <a:p>
            <a:pPr marL="461772" indent="-342900" eaLnBrk="1" hangingPunct="1">
              <a:lnSpc>
                <a:spcPct val="150000"/>
              </a:lnSpc>
              <a:buFont typeface="+mj-lt"/>
              <a:buAutoNum type="arabicPeriod"/>
            </a:pPr>
            <a:r>
              <a:rPr lang="nl-NL" altLang="nl-NL" sz="2400" dirty="0" smtClean="0"/>
              <a:t>Welk profiel moet je kiezen om later ICT te doen?</a:t>
            </a:r>
          </a:p>
          <a:p>
            <a:pPr marL="461772" indent="-342900" eaLnBrk="1" hangingPunct="1">
              <a:lnSpc>
                <a:spcPct val="150000"/>
              </a:lnSpc>
              <a:buFont typeface="+mj-lt"/>
              <a:buAutoNum type="arabicPeriod"/>
            </a:pPr>
            <a:r>
              <a:rPr lang="nl-NL" altLang="nl-NL" sz="2400" dirty="0" smtClean="0"/>
              <a:t>Zijn de vooruitzichten voor een baan in de ICT goed?</a:t>
            </a:r>
          </a:p>
          <a:p>
            <a:pPr marL="461772" indent="-342900" eaLnBrk="1" hangingPunct="1">
              <a:lnSpc>
                <a:spcPct val="150000"/>
              </a:lnSpc>
              <a:buFont typeface="+mj-lt"/>
              <a:buAutoNum type="arabicPeriod"/>
            </a:pPr>
            <a:r>
              <a:rPr lang="nl-NL" altLang="nl-NL" sz="2400" dirty="0" smtClean="0"/>
              <a:t>Bij welk soort bedrijven werken ICT-ers?</a:t>
            </a:r>
          </a:p>
        </p:txBody>
      </p:sp>
    </p:spTree>
    <p:extLst>
      <p:ext uri="{BB962C8B-B14F-4D97-AF65-F5344CB8AC3E}">
        <p14:creationId xmlns:p14="http://schemas.microsoft.com/office/powerpoint/2010/main" val="392751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Het vak informatica per profiel</a:t>
            </a:r>
            <a:endParaRPr lang="nl-NL" dirty="0"/>
          </a:p>
        </p:txBody>
      </p:sp>
      <p:pic>
        <p:nvPicPr>
          <p:cNvPr id="1026" name="Picture 2" descr="http://www.wolfert.nl/college/wp-content/uploads/2013/09/Profielen_135948258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185" y="2420888"/>
            <a:ext cx="9160186" cy="29165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1475656" y="3140968"/>
            <a:ext cx="1728192" cy="4320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6" name="Rectangle 5"/>
          <p:cNvSpPr/>
          <p:nvPr/>
        </p:nvSpPr>
        <p:spPr>
          <a:xfrm>
            <a:off x="6012160" y="4509120"/>
            <a:ext cx="1728192" cy="4320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7" name="Rectangle 6"/>
          <p:cNvSpPr/>
          <p:nvPr/>
        </p:nvSpPr>
        <p:spPr>
          <a:xfrm>
            <a:off x="1403648" y="4581128"/>
            <a:ext cx="1728192" cy="4320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8" name="Rectangle 7"/>
          <p:cNvSpPr/>
          <p:nvPr/>
        </p:nvSpPr>
        <p:spPr>
          <a:xfrm>
            <a:off x="6156176" y="3077344"/>
            <a:ext cx="1728192" cy="4320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206379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/>
          <a:lstStyle/>
          <a:p>
            <a:pPr eaLnBrk="1" hangingPunct="1">
              <a:defRPr/>
            </a:pPr>
            <a:r>
              <a:rPr lang="nl-NL" altLang="nl-NL" dirty="0" smtClean="0"/>
              <a:t>Economie &amp; Maatschappij</a:t>
            </a: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25" y="1700808"/>
            <a:ext cx="8628580" cy="4320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12825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/>
          <a:lstStyle/>
          <a:p>
            <a:pPr eaLnBrk="1" hangingPunct="1">
              <a:defRPr/>
            </a:pPr>
            <a:r>
              <a:rPr lang="nl-NL" altLang="nl-NL" dirty="0" smtClean="0"/>
              <a:t>Natuur &amp; Techniek</a:t>
            </a: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5" y="1628800"/>
            <a:ext cx="8322609" cy="4392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49035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/>
          <a:lstStyle/>
          <a:p>
            <a:pPr eaLnBrk="1" hangingPunct="1">
              <a:defRPr/>
            </a:pPr>
            <a:r>
              <a:rPr lang="nl-NL" altLang="nl-NL" dirty="0" smtClean="0"/>
              <a:t>Cultuur &amp; Maatschappij</a:t>
            </a: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847850"/>
            <a:ext cx="8362264" cy="40294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49035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/>
          <a:lstStyle/>
          <a:p>
            <a:pPr eaLnBrk="1" hangingPunct="1">
              <a:defRPr/>
            </a:pPr>
            <a:r>
              <a:rPr lang="nl-NL" altLang="nl-NL" dirty="0" smtClean="0"/>
              <a:t>Natuur &amp; Gezondheid</a:t>
            </a: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844824"/>
            <a:ext cx="8474918" cy="4392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49035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>
              <a:defRPr/>
            </a:pPr>
            <a:r>
              <a:rPr lang="nl-NL" altLang="nl-NL" dirty="0" smtClean="0"/>
              <a:t>Later studeren</a:t>
            </a:r>
            <a:endParaRPr lang="nl-NL" altLang="nl-NL" sz="1200" b="0" dirty="0" smtClean="0"/>
          </a:p>
        </p:txBody>
      </p:sp>
      <p:sp>
        <p:nvSpPr>
          <p:cNvPr id="8195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 eaLnBrk="1" hangingPunct="1">
              <a:lnSpc>
                <a:spcPct val="150000"/>
              </a:lnSpc>
              <a:buFont typeface="+mj-lt"/>
              <a:buAutoNum type="arabicPeriod"/>
              <a:tabLst>
                <a:tab pos="360363" algn="l"/>
              </a:tabLst>
            </a:pPr>
            <a:r>
              <a:rPr lang="nl-NL" altLang="nl-NL" dirty="0" smtClean="0"/>
              <a:t>Waar kun je ICT studeren?</a:t>
            </a:r>
          </a:p>
          <a:p>
            <a:pPr marL="514350" indent="-514350" eaLnBrk="1" hangingPunct="1">
              <a:lnSpc>
                <a:spcPct val="150000"/>
              </a:lnSpc>
              <a:buFont typeface="+mj-lt"/>
              <a:buAutoNum type="arabicPeriod"/>
              <a:tabLst>
                <a:tab pos="360363" algn="l"/>
              </a:tabLst>
            </a:pPr>
            <a:r>
              <a:rPr lang="nl-NL" altLang="nl-NL" dirty="0" smtClean="0"/>
              <a:t>Is het moeilijk?</a:t>
            </a:r>
          </a:p>
          <a:p>
            <a:pPr marL="514350" indent="-514350" eaLnBrk="1" hangingPunct="1">
              <a:lnSpc>
                <a:spcPct val="150000"/>
              </a:lnSpc>
              <a:buFont typeface="+mj-lt"/>
              <a:buAutoNum type="arabicPeriod"/>
              <a:tabLst>
                <a:tab pos="360363" algn="l"/>
              </a:tabLst>
            </a:pPr>
            <a:r>
              <a:rPr lang="nl-NL" altLang="nl-NL" dirty="0" smtClean="0"/>
              <a:t>Wat zijn de ingangseisen ?</a:t>
            </a:r>
          </a:p>
          <a:p>
            <a:pPr marL="514350" indent="-514350" eaLnBrk="1" hangingPunct="1">
              <a:lnSpc>
                <a:spcPct val="150000"/>
              </a:lnSpc>
              <a:buFont typeface="+mj-lt"/>
              <a:buAutoNum type="arabicPeriod"/>
              <a:tabLst>
                <a:tab pos="360363" algn="l"/>
              </a:tabLst>
            </a:pPr>
            <a:r>
              <a:rPr lang="nl-NL" altLang="nl-NL" dirty="0" smtClean="0"/>
              <a:t>Verhouding aantal jongens/meisjes? 	</a:t>
            </a:r>
          </a:p>
          <a:p>
            <a:pPr marL="514350" indent="-514350" eaLnBrk="1" hangingPunct="1">
              <a:lnSpc>
                <a:spcPct val="150000"/>
              </a:lnSpc>
              <a:buFont typeface="+mj-lt"/>
              <a:buAutoNum type="arabicPeriod"/>
              <a:tabLst>
                <a:tab pos="360363" algn="l"/>
              </a:tabLst>
            </a:pPr>
            <a:r>
              <a:rPr lang="nl-NL" altLang="nl-NL" dirty="0" smtClean="0"/>
              <a:t>Wat kun je worden met deze opleiding?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nl-NL" sz="2400" b="1" dirty="0" smtClean="0">
                <a:latin typeface="+mn-lt"/>
                <a:ea typeface="+mn-ea"/>
                <a:cs typeface="+mn-cs"/>
              </a:rPr>
              <a:t>Vorbeelden: filmpjes van student projecten</a:t>
            </a:r>
            <a:endParaRPr lang="nl-NL" sz="2400" b="1" dirty="0">
              <a:latin typeface="+mn-lt"/>
              <a:ea typeface="+mn-ea"/>
              <a:cs typeface="+mn-c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504" y="1775191"/>
            <a:ext cx="8856984" cy="462560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l-NL" sz="2400" dirty="0"/>
              <a:t>Filmpje LEREN MET MAX- Deelnemer ICTalent Awards 2014 (44 sec) </a:t>
            </a:r>
            <a:endParaRPr lang="nl-NL" sz="2400" dirty="0">
              <a:hlinkClick r:id="rId2"/>
            </a:endParaRPr>
          </a:p>
          <a:p>
            <a:pPr marL="0" indent="0">
              <a:buNone/>
            </a:pPr>
            <a:r>
              <a:rPr lang="nl-NL" sz="1400" dirty="0" smtClean="0">
                <a:hlinkClick r:id="rId2"/>
              </a:rPr>
              <a:t>https://www.youtube.com/watch?v=0Y_b3syR0xU&amp;index=5&amp;list=PLqBRJRr0exQeAyPtLSFMaFASoyJiDuKGw</a:t>
            </a:r>
            <a:endParaRPr lang="nl-NL" sz="1400" dirty="0" smtClean="0"/>
          </a:p>
          <a:p>
            <a:pPr marL="0" indent="0">
              <a:buNone/>
            </a:pPr>
            <a:endParaRPr lang="nl-NL" sz="1600" dirty="0" smtClean="0"/>
          </a:p>
          <a:p>
            <a:pPr marL="0" indent="0">
              <a:buNone/>
            </a:pPr>
            <a:endParaRPr lang="nl-NL" sz="1600" dirty="0"/>
          </a:p>
          <a:p>
            <a:pPr marL="0" indent="0">
              <a:buNone/>
            </a:pPr>
            <a:r>
              <a:rPr lang="en-US" sz="2400" dirty="0"/>
              <a:t>EXBOOKS- </a:t>
            </a:r>
            <a:r>
              <a:rPr lang="en-US" sz="2400" dirty="0" err="1"/>
              <a:t>Deelnemers</a:t>
            </a:r>
            <a:r>
              <a:rPr lang="en-US" sz="2400" dirty="0"/>
              <a:t> ICTalent Awards 2014   (42 sec </a:t>
            </a:r>
            <a:r>
              <a:rPr lang="en-US" sz="2400" dirty="0" smtClean="0"/>
              <a:t>Engels</a:t>
            </a:r>
            <a:r>
              <a:rPr lang="en-US" sz="2400" dirty="0"/>
              <a:t>)</a:t>
            </a:r>
          </a:p>
          <a:p>
            <a:pPr marL="0" indent="0">
              <a:buNone/>
            </a:pPr>
            <a:r>
              <a:rPr lang="nl-NL" sz="1600" dirty="0" smtClean="0">
                <a:hlinkClick r:id="rId3"/>
              </a:rPr>
              <a:t>https://www.youtube.com/watch?v=m1adxSfuT38&amp;list=UUKwzgt7L00x9_iMo3bbW_6A</a:t>
            </a:r>
            <a:endParaRPr lang="nl-NL" sz="1600" dirty="0" smtClean="0"/>
          </a:p>
          <a:p>
            <a:pPr marL="0" indent="0">
              <a:buNone/>
            </a:pPr>
            <a:endParaRPr lang="nl-NL" sz="2000" dirty="0" smtClean="0"/>
          </a:p>
          <a:p>
            <a:pPr marL="0" indent="0">
              <a:buNone/>
            </a:pPr>
            <a:endParaRPr lang="nl-NL" sz="2000" dirty="0" smtClean="0"/>
          </a:p>
          <a:p>
            <a:pPr marL="0" indent="0">
              <a:buNone/>
            </a:pPr>
            <a:r>
              <a:rPr lang="nl-NL" sz="2400" dirty="0"/>
              <a:t>BOSS-Projectfilm ICTalent Award 2013 (41 sec)</a:t>
            </a:r>
          </a:p>
          <a:p>
            <a:pPr marL="0" indent="0">
              <a:buNone/>
            </a:pPr>
            <a:r>
              <a:rPr lang="nl-NL" sz="1400" dirty="0" smtClean="0">
                <a:hlinkClick r:id="rId4"/>
              </a:rPr>
              <a:t>https://www.youtube.com/watch?v=A_SCrt-kb5k&amp;list=UUKwzgt7L00x9_iMo3bbW_6A</a:t>
            </a:r>
            <a:endParaRPr lang="nl-NL" sz="1400" dirty="0" smtClean="0"/>
          </a:p>
          <a:p>
            <a:pPr marL="0" indent="0">
              <a:buNone/>
            </a:pPr>
            <a:endParaRPr lang="nl-NL" sz="2000" dirty="0"/>
          </a:p>
        </p:txBody>
      </p:sp>
    </p:spTree>
    <p:extLst>
      <p:ext uri="{BB962C8B-B14F-4D97-AF65-F5344CB8AC3E}">
        <p14:creationId xmlns:p14="http://schemas.microsoft.com/office/powerpoint/2010/main" val="356180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odule">
  <a:themeElements>
    <a:clrScheme name="Module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Module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odul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Kantoorthe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Module</Template>
  <TotalTime>553</TotalTime>
  <Words>574</Words>
  <Application>Microsoft Office PowerPoint</Application>
  <PresentationFormat>Diavoorstelling (4:3)</PresentationFormat>
  <Paragraphs>143</Paragraphs>
  <Slides>22</Slides>
  <Notes>13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9</vt:i4>
      </vt:variant>
      <vt:variant>
        <vt:lpstr>Thema</vt:lpstr>
      </vt:variant>
      <vt:variant>
        <vt:i4>1</vt:i4>
      </vt:variant>
      <vt:variant>
        <vt:lpstr>Diatitels</vt:lpstr>
      </vt:variant>
      <vt:variant>
        <vt:i4>22</vt:i4>
      </vt:variant>
    </vt:vector>
  </HeadingPairs>
  <TitlesOfParts>
    <vt:vector size="32" baseType="lpstr">
      <vt:lpstr>ＭＳ Ｐゴシック</vt:lpstr>
      <vt:lpstr>Arial</vt:lpstr>
      <vt:lpstr>Corbel</vt:lpstr>
      <vt:lpstr>Tahoma</vt:lpstr>
      <vt:lpstr>Verdana</vt:lpstr>
      <vt:lpstr>Verdana Bold</vt:lpstr>
      <vt:lpstr>Wingdings</vt:lpstr>
      <vt:lpstr>Wingdings 2</vt:lpstr>
      <vt:lpstr>Wingdings 3</vt:lpstr>
      <vt:lpstr>Module</vt:lpstr>
      <vt:lpstr>HAVO3  voorlichting</vt:lpstr>
      <vt:lpstr>Overzicht</vt:lpstr>
      <vt:lpstr>Het vak informatica per profiel</vt:lpstr>
      <vt:lpstr>Economie &amp; Maatschappij</vt:lpstr>
      <vt:lpstr>Natuur &amp; Techniek</vt:lpstr>
      <vt:lpstr>Cultuur &amp; Maatschappij</vt:lpstr>
      <vt:lpstr>Natuur &amp; Gezondheid</vt:lpstr>
      <vt:lpstr>Later studeren</vt:lpstr>
      <vt:lpstr>Vorbeelden: filmpjes van student projecten</vt:lpstr>
      <vt:lpstr>Het vakgebied ICT is…</vt:lpstr>
      <vt:lpstr>1. Smart art   2. Smart homes 3. Smart fashion 4. Smart health</vt:lpstr>
      <vt:lpstr>1. Digital publishing  2. ICT &amp; Technology 3. Cyber Security   4. Game Design </vt:lpstr>
      <vt:lpstr>1. 3D Virtual Reality 2. Smart mobile  3. ICT&amp; Education           4. Augmented reality</vt:lpstr>
      <vt:lpstr>De baan</vt:lpstr>
      <vt:lpstr>De baan</vt:lpstr>
      <vt:lpstr>Jullie in ICT</vt:lpstr>
      <vt:lpstr>PowerPoint-presentatie</vt:lpstr>
      <vt:lpstr> Quiz  (totaal 8 vragen)</vt:lpstr>
      <vt:lpstr>Quiz (totaal 8 vragen)</vt:lpstr>
      <vt:lpstr>Quiz (laatste vragen)</vt:lpstr>
      <vt:lpstr>Quizzen inleveren voor een prijs</vt:lpstr>
      <vt:lpstr>4. Terugblik</vt:lpstr>
    </vt:vector>
  </TitlesOfParts>
  <Company>CARTA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Anky Neut CARTA</dc:creator>
  <cp:lastModifiedBy>Frans Peeters</cp:lastModifiedBy>
  <cp:revision>74</cp:revision>
  <dcterms:created xsi:type="dcterms:W3CDTF">2013-08-21T08:59:25Z</dcterms:created>
  <dcterms:modified xsi:type="dcterms:W3CDTF">2015-04-24T09:57:11Z</dcterms:modified>
</cp:coreProperties>
</file>