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7" r:id="rId7"/>
    <p:sldId id="259" r:id="rId8"/>
    <p:sldId id="260" r:id="rId9"/>
    <p:sldId id="263" r:id="rId10"/>
    <p:sldId id="264" r:id="rId11"/>
    <p:sldId id="265" r:id="rId12"/>
    <p:sldId id="262" r:id="rId13"/>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995" userDrawn="1">
          <p15:clr>
            <a:srgbClr val="A4A3A4"/>
          </p15:clr>
        </p15:guide>
        <p15:guide id="4" pos="158" userDrawn="1">
          <p15:clr>
            <a:srgbClr val="A4A3A4"/>
          </p15:clr>
        </p15:guide>
        <p15:guide id="5" orient="horz" pos="459" userDrawn="1">
          <p15:clr>
            <a:srgbClr val="A4A3A4"/>
          </p15:clr>
        </p15:guide>
        <p15:guide id="7" pos="5602" userDrawn="1">
          <p15:clr>
            <a:srgbClr val="A4A3A4"/>
          </p15:clr>
        </p15:guide>
        <p15:guide id="8" pos="3765" userDrawn="1">
          <p15:clr>
            <a:srgbClr val="A4A3A4"/>
          </p15:clr>
        </p15:guide>
        <p15:guide id="9" pos="3833" userDrawn="1">
          <p15:clr>
            <a:srgbClr val="A4A3A4"/>
          </p15:clr>
        </p15:guide>
        <p15:guide id="11" orient="horz" pos="3861" userDrawn="1">
          <p15:clr>
            <a:srgbClr val="A4A3A4"/>
          </p15:clr>
        </p15:guide>
        <p15:guide id="12" orient="horz" pos="4133" userDrawn="1">
          <p15:clr>
            <a:srgbClr val="A4A3A4"/>
          </p15:clr>
        </p15:guide>
        <p15:guide id="13" pos="1927" userDrawn="1">
          <p15:clr>
            <a:srgbClr val="A4A3A4"/>
          </p15:clr>
        </p15:guide>
        <p15:guide id="14" pos="2880" userDrawn="1">
          <p15:clr>
            <a:srgbClr val="A4A3A4"/>
          </p15:clr>
        </p15:guide>
        <p15:guide id="15" pos="2835" userDrawn="1">
          <p15:clr>
            <a:srgbClr val="A4A3A4"/>
          </p15:clr>
        </p15:guide>
        <p15:guide id="16" pos="292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eneke Deelstra" initials="RD" lastIdx="8" clrIdx="0">
    <p:extLst>
      <p:ext uri="{19B8F6BF-5375-455C-9EA6-DF929625EA0E}">
        <p15:presenceInfo xmlns:p15="http://schemas.microsoft.com/office/powerpoint/2012/main" userId="S-1-5-21-329068152-813497703-839522115-2721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7BBE"/>
    <a:srgbClr val="1F37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5FAB3C-3292-48F0-9B3A-C0121CF34875}" v="115" dt="2019-08-27T11:02:15.0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3" d="100"/>
          <a:sy n="123" d="100"/>
        </p:scale>
        <p:origin x="1254" y="102"/>
      </p:cViewPr>
      <p:guideLst>
        <p:guide orient="horz" pos="2160"/>
        <p:guide pos="1995"/>
        <p:guide pos="158"/>
        <p:guide orient="horz" pos="459"/>
        <p:guide pos="5602"/>
        <p:guide pos="3765"/>
        <p:guide pos="3833"/>
        <p:guide orient="horz" pos="3861"/>
        <p:guide orient="horz" pos="4133"/>
        <p:guide pos="1927"/>
        <p:guide pos="2880"/>
        <p:guide pos="2835"/>
        <p:guide pos="292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nl-NL"/>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3ED0C016-53DA-4BE8-9CBD-2A0BEA97605C}" type="datetimeFigureOut">
              <a:rPr lang="nl-NL" smtClean="0"/>
              <a:t>7-9-2019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3880818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3ED0C016-53DA-4BE8-9CBD-2A0BEA97605C}" type="datetimeFigureOut">
              <a:rPr lang="nl-NL" smtClean="0"/>
              <a:t>7-9-2019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1011867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3ED0C016-53DA-4BE8-9CBD-2A0BEA97605C}" type="datetimeFigureOut">
              <a:rPr lang="nl-NL" smtClean="0"/>
              <a:t>7-9-2019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202949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3ED0C016-53DA-4BE8-9CBD-2A0BEA97605C}" type="datetimeFigureOut">
              <a:rPr lang="nl-NL" smtClean="0"/>
              <a:t>7-9-2019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3713358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nl-NL"/>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D0C016-53DA-4BE8-9CBD-2A0BEA97605C}" type="datetimeFigureOut">
              <a:rPr lang="nl-NL" smtClean="0"/>
              <a:t>7-9-2019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1400257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71487"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3486150"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3ED0C016-53DA-4BE8-9CBD-2A0BEA97605C}" type="datetimeFigureOut">
              <a:rPr lang="nl-NL" smtClean="0"/>
              <a:t>7-9-2019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174538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3ED0C016-53DA-4BE8-9CBD-2A0BEA97605C}" type="datetimeFigureOut">
              <a:rPr lang="nl-NL" smtClean="0"/>
              <a:t>7-9-2019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110030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3ED0C016-53DA-4BE8-9CBD-2A0BEA97605C}" type="datetimeFigureOut">
              <a:rPr lang="nl-NL" smtClean="0"/>
              <a:t>7-9-2019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225147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0C016-53DA-4BE8-9CBD-2A0BEA97605C}" type="datetimeFigureOut">
              <a:rPr lang="nl-NL" smtClean="0"/>
              <a:t>7-9-2019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387652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nl-NL"/>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ED0C016-53DA-4BE8-9CBD-2A0BEA97605C}" type="datetimeFigureOut">
              <a:rPr lang="nl-NL" smtClean="0"/>
              <a:t>7-9-2019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22882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nl-NL"/>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ED0C016-53DA-4BE8-9CBD-2A0BEA97605C}" type="datetimeFigureOut">
              <a:rPr lang="nl-NL" smtClean="0"/>
              <a:t>7-9-2019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8B59E26-DC68-4691-BB08-4876872091C3}" type="slidenum">
              <a:rPr lang="nl-NL" smtClean="0"/>
              <a:t>‹nr.›</a:t>
            </a:fld>
            <a:endParaRPr lang="nl-NL"/>
          </a:p>
        </p:txBody>
      </p:sp>
    </p:spTree>
    <p:extLst>
      <p:ext uri="{BB962C8B-B14F-4D97-AF65-F5344CB8AC3E}">
        <p14:creationId xmlns:p14="http://schemas.microsoft.com/office/powerpoint/2010/main" val="427600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ED0C016-53DA-4BE8-9CBD-2A0BEA97605C}" type="datetimeFigureOut">
              <a:rPr lang="nl-NL" smtClean="0"/>
              <a:t>7-9-2019</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B59E26-DC68-4691-BB08-4876872091C3}" type="slidenum">
              <a:rPr lang="nl-NL" smtClean="0"/>
              <a:t>‹nr.›</a:t>
            </a:fld>
            <a:endParaRPr lang="nl-NL"/>
          </a:p>
        </p:txBody>
      </p:sp>
    </p:spTree>
    <p:extLst>
      <p:ext uri="{BB962C8B-B14F-4D97-AF65-F5344CB8AC3E}">
        <p14:creationId xmlns:p14="http://schemas.microsoft.com/office/powerpoint/2010/main" val="1457439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3.emf"/><Relationship Id="rId7" Type="http://schemas.openxmlformats.org/officeDocument/2006/relationships/slide" Target="slide3.xm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hyperlink" Target="mailto:nlsupport@paconsulting.com" TargetMode="External"/><Relationship Id="rId5" Type="http://schemas.openxmlformats.org/officeDocument/2006/relationships/image" Target="../media/image2.emf"/><Relationship Id="rId4" Type="http://schemas.openxmlformats.org/officeDocument/2006/relationships/slide" Target="slide9.xml"/><Relationship Id="rId9"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paconsulting.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odmypi.com/raspberry-pi/set-up-kits/rpi3-model-b-kits/supreme-kit-including-raspberry-pi-3-model-b"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mailto:nlsupport@paconsulting.c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nlsupport@paconsulting.com" TargetMode="External"/><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hyperlink" Target="http://www.paconsulting.com/insights/2018/raspberry-pi-nederla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940" y="4338470"/>
            <a:ext cx="9149939" cy="2524136"/>
          </a:xfrm>
          <a:prstGeom prst="rect">
            <a:avLst/>
          </a:prstGeom>
          <a:solidFill>
            <a:srgbClr val="1F3746"/>
          </a:solidFill>
          <a:ln>
            <a:solidFill>
              <a:srgbClr val="1F3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tangle 8"/>
          <p:cNvSpPr/>
          <p:nvPr/>
        </p:nvSpPr>
        <p:spPr>
          <a:xfrm>
            <a:off x="-5940" y="-1"/>
            <a:ext cx="9144000" cy="4337517"/>
          </a:xfrm>
          <a:prstGeom prst="rect">
            <a:avLst/>
          </a:prstGeom>
          <a:solidFill>
            <a:srgbClr val="347BBE"/>
          </a:solidFill>
          <a:ln>
            <a:solidFill>
              <a:srgbClr val="347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Picture 4"/>
          <p:cNvPicPr>
            <a:picLocks noChangeAspect="1"/>
          </p:cNvPicPr>
          <p:nvPr/>
        </p:nvPicPr>
        <p:blipFill>
          <a:blip r:embed="rId2"/>
          <a:stretch>
            <a:fillRect/>
          </a:stretch>
        </p:blipFill>
        <p:spPr>
          <a:xfrm>
            <a:off x="595972" y="3533135"/>
            <a:ext cx="4009275" cy="1196800"/>
          </a:xfrm>
          <a:prstGeom prst="rect">
            <a:avLst/>
          </a:prstGeom>
        </p:spPr>
      </p:pic>
      <p:pic>
        <p:nvPicPr>
          <p:cNvPr id="7" name="Picture 6"/>
          <p:cNvPicPr>
            <a:picLocks noChangeAspect="1"/>
          </p:cNvPicPr>
          <p:nvPr/>
        </p:nvPicPr>
        <p:blipFill>
          <a:blip r:embed="rId3"/>
          <a:stretch>
            <a:fillRect/>
          </a:stretch>
        </p:blipFill>
        <p:spPr>
          <a:xfrm>
            <a:off x="6408204" y="5505288"/>
            <a:ext cx="1738125" cy="1226133"/>
          </a:xfrm>
          <a:prstGeom prst="rect">
            <a:avLst/>
          </a:prstGeom>
        </p:spPr>
      </p:pic>
      <p:pic>
        <p:nvPicPr>
          <p:cNvPr id="6" name="Picture 5"/>
          <p:cNvPicPr>
            <a:picLocks noChangeAspect="1"/>
          </p:cNvPicPr>
          <p:nvPr/>
        </p:nvPicPr>
        <p:blipFill>
          <a:blip r:embed="rId4"/>
          <a:stretch>
            <a:fillRect/>
          </a:stretch>
        </p:blipFill>
        <p:spPr>
          <a:xfrm>
            <a:off x="6461939" y="2772050"/>
            <a:ext cx="1344150" cy="2722134"/>
          </a:xfrm>
          <a:prstGeom prst="rect">
            <a:avLst/>
          </a:prstGeom>
        </p:spPr>
      </p:pic>
      <p:sp>
        <p:nvSpPr>
          <p:cNvPr id="12" name="Rounded Rectangle 11"/>
          <p:cNvSpPr/>
          <p:nvPr/>
        </p:nvSpPr>
        <p:spPr>
          <a:xfrm>
            <a:off x="863588" y="5229200"/>
            <a:ext cx="3528392" cy="5760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a:solidFill>
                  <a:schemeClr val="tx1"/>
                </a:solidFill>
              </a:rPr>
              <a:t>Wedstrijdreglement</a:t>
            </a:r>
          </a:p>
        </p:txBody>
      </p:sp>
      <p:sp>
        <p:nvSpPr>
          <p:cNvPr id="3" name="Rectangle 2">
            <a:extLst>
              <a:ext uri="{FF2B5EF4-FFF2-40B4-BE49-F238E27FC236}">
                <a16:creationId xmlns:a16="http://schemas.microsoft.com/office/drawing/2014/main" id="{F24DEDA1-2C49-4093-9C2D-5E2D20D61D43}"/>
              </a:ext>
            </a:extLst>
          </p:cNvPr>
          <p:cNvSpPr/>
          <p:nvPr/>
        </p:nvSpPr>
        <p:spPr>
          <a:xfrm>
            <a:off x="1539328" y="11636"/>
            <a:ext cx="5264920" cy="3589200"/>
          </a:xfrm>
          <a:prstGeom prst="rect">
            <a:avLst/>
          </a:prstGeom>
          <a:solidFill>
            <a:srgbClr val="347BBE"/>
          </a:solidFill>
          <a:ln>
            <a:solidFill>
              <a:srgbClr val="347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5200"/>
              </a:lnSpc>
            </a:pPr>
            <a:r>
              <a:rPr lang="en-US" sz="4800" b="1">
                <a:latin typeface="Arial Black" panose="020B0A04020102020204" pitchFamily="34" charset="0"/>
              </a:rPr>
              <a:t>PA’s</a:t>
            </a:r>
          </a:p>
          <a:p>
            <a:pPr>
              <a:lnSpc>
                <a:spcPts val="5200"/>
              </a:lnSpc>
            </a:pPr>
            <a:r>
              <a:rPr lang="en-US" sz="4800" b="1">
                <a:latin typeface="Arial Black" panose="020B0A04020102020204" pitchFamily="34" charset="0"/>
              </a:rPr>
              <a:t>RASPBERRY Pi</a:t>
            </a:r>
          </a:p>
          <a:p>
            <a:pPr>
              <a:lnSpc>
                <a:spcPts val="5200"/>
              </a:lnSpc>
            </a:pPr>
            <a:r>
              <a:rPr lang="en-US" sz="4800" b="1">
                <a:latin typeface="Arial Black" panose="020B0A04020102020204" pitchFamily="34" charset="0"/>
              </a:rPr>
              <a:t>COMPETITIE</a:t>
            </a:r>
          </a:p>
          <a:p>
            <a:pPr>
              <a:lnSpc>
                <a:spcPts val="5200"/>
              </a:lnSpc>
            </a:pPr>
            <a:r>
              <a:rPr lang="en-US" sz="4800" b="1">
                <a:latin typeface="Arial Black" panose="020B0A04020102020204" pitchFamily="34" charset="0"/>
              </a:rPr>
              <a:t>2019-2020</a:t>
            </a:r>
            <a:endParaRPr lang="nl-NL" sz="4800" b="1">
              <a:latin typeface="Arial Black" panose="020B0A04020102020204" pitchFamily="34" charset="0"/>
            </a:endParaRPr>
          </a:p>
        </p:txBody>
      </p:sp>
    </p:spTree>
    <p:extLst>
      <p:ext uri="{BB962C8B-B14F-4D97-AF65-F5344CB8AC3E}">
        <p14:creationId xmlns:p14="http://schemas.microsoft.com/office/powerpoint/2010/main" val="62797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940" y="3429000"/>
            <a:ext cx="9149939" cy="1137958"/>
          </a:xfrm>
          <a:prstGeom prst="rect">
            <a:avLst/>
          </a:prstGeom>
          <a:solidFill>
            <a:srgbClr val="1F3746"/>
          </a:solidFill>
          <a:ln>
            <a:solidFill>
              <a:srgbClr val="1F3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tangle 8"/>
          <p:cNvSpPr/>
          <p:nvPr/>
        </p:nvSpPr>
        <p:spPr>
          <a:xfrm>
            <a:off x="0" y="0"/>
            <a:ext cx="9144000" cy="3429000"/>
          </a:xfrm>
          <a:prstGeom prst="rect">
            <a:avLst/>
          </a:prstGeom>
          <a:solidFill>
            <a:srgbClr val="347BBE"/>
          </a:solidFill>
          <a:ln>
            <a:solidFill>
              <a:srgbClr val="347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Picture 4"/>
          <p:cNvPicPr>
            <a:picLocks noChangeAspect="1"/>
          </p:cNvPicPr>
          <p:nvPr/>
        </p:nvPicPr>
        <p:blipFill>
          <a:blip r:embed="rId2"/>
          <a:stretch>
            <a:fillRect/>
          </a:stretch>
        </p:blipFill>
        <p:spPr>
          <a:xfrm>
            <a:off x="323528" y="2605909"/>
            <a:ext cx="4009275" cy="1196800"/>
          </a:xfrm>
          <a:prstGeom prst="rect">
            <a:avLst/>
          </a:prstGeom>
        </p:spPr>
      </p:pic>
      <p:sp>
        <p:nvSpPr>
          <p:cNvPr id="11" name="Rectangle 10"/>
          <p:cNvSpPr/>
          <p:nvPr/>
        </p:nvSpPr>
        <p:spPr>
          <a:xfrm>
            <a:off x="6517370" y="2069726"/>
            <a:ext cx="1889766" cy="1345144"/>
          </a:xfrm>
          <a:prstGeom prst="rect">
            <a:avLst/>
          </a:prstGeom>
          <a:solidFill>
            <a:srgbClr val="347BBE"/>
          </a:solidFill>
          <a:ln>
            <a:solidFill>
              <a:srgbClr val="347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Picture 5"/>
          <p:cNvPicPr>
            <a:picLocks noChangeAspect="1"/>
          </p:cNvPicPr>
          <p:nvPr/>
        </p:nvPicPr>
        <p:blipFill>
          <a:blip r:embed="rId3"/>
          <a:stretch>
            <a:fillRect/>
          </a:stretch>
        </p:blipFill>
        <p:spPr>
          <a:xfrm>
            <a:off x="4608004" y="1844824"/>
            <a:ext cx="1344150" cy="2722134"/>
          </a:xfrm>
          <a:prstGeom prst="rect">
            <a:avLst/>
          </a:prstGeom>
        </p:spPr>
      </p:pic>
      <p:pic>
        <p:nvPicPr>
          <p:cNvPr id="7" name="Picture 6">
            <a:hlinkClick r:id="rId4" action="ppaction://hlinksldjump"/>
          </p:cNvPr>
          <p:cNvPicPr>
            <a:picLocks noChangeAspect="1"/>
          </p:cNvPicPr>
          <p:nvPr/>
        </p:nvPicPr>
        <p:blipFill>
          <a:blip r:embed="rId5"/>
          <a:stretch>
            <a:fillRect/>
          </a:stretch>
        </p:blipFill>
        <p:spPr>
          <a:xfrm>
            <a:off x="7037443" y="2815933"/>
            <a:ext cx="1738125" cy="1226133"/>
          </a:xfrm>
          <a:prstGeom prst="rect">
            <a:avLst/>
          </a:prstGeom>
        </p:spPr>
      </p:pic>
      <p:sp>
        <p:nvSpPr>
          <p:cNvPr id="13" name="TextBox 12"/>
          <p:cNvSpPr txBox="1"/>
          <p:nvPr/>
        </p:nvSpPr>
        <p:spPr>
          <a:xfrm>
            <a:off x="539552" y="620688"/>
            <a:ext cx="1810111" cy="646331"/>
          </a:xfrm>
          <a:prstGeom prst="rect">
            <a:avLst/>
          </a:prstGeom>
          <a:noFill/>
        </p:spPr>
        <p:txBody>
          <a:bodyPr wrap="none" rtlCol="0">
            <a:spAutoFit/>
          </a:bodyPr>
          <a:lstStyle/>
          <a:p>
            <a:r>
              <a:rPr lang="nl-NL" sz="3600" b="1">
                <a:solidFill>
                  <a:schemeClr val="bg1"/>
                </a:solidFill>
              </a:rPr>
              <a:t>INHOUD</a:t>
            </a:r>
          </a:p>
        </p:txBody>
      </p:sp>
      <p:sp>
        <p:nvSpPr>
          <p:cNvPr id="2" name="TextBox 1"/>
          <p:cNvSpPr txBox="1"/>
          <p:nvPr/>
        </p:nvSpPr>
        <p:spPr>
          <a:xfrm>
            <a:off x="755576" y="4956933"/>
            <a:ext cx="1154483" cy="369332"/>
          </a:xfrm>
          <a:prstGeom prst="rect">
            <a:avLst/>
          </a:prstGeom>
          <a:noFill/>
        </p:spPr>
        <p:txBody>
          <a:bodyPr wrap="none" rtlCol="0">
            <a:spAutoFit/>
          </a:bodyPr>
          <a:lstStyle/>
          <a:p>
            <a:r>
              <a:rPr lang="nl-NL">
                <a:solidFill>
                  <a:srgbClr val="347BBE"/>
                </a:solidFill>
              </a:rPr>
              <a:t>INLEIDING</a:t>
            </a:r>
          </a:p>
        </p:txBody>
      </p:sp>
      <p:sp>
        <p:nvSpPr>
          <p:cNvPr id="12" name="TextBox 11"/>
          <p:cNvSpPr txBox="1"/>
          <p:nvPr/>
        </p:nvSpPr>
        <p:spPr>
          <a:xfrm>
            <a:off x="2465749" y="4956933"/>
            <a:ext cx="2070247" cy="369332"/>
          </a:xfrm>
          <a:prstGeom prst="rect">
            <a:avLst/>
          </a:prstGeom>
          <a:noFill/>
        </p:spPr>
        <p:txBody>
          <a:bodyPr wrap="none" rtlCol="0">
            <a:spAutoFit/>
          </a:bodyPr>
          <a:lstStyle/>
          <a:p>
            <a:r>
              <a:rPr lang="nl-NL">
                <a:solidFill>
                  <a:srgbClr val="347BBE"/>
                </a:solidFill>
              </a:rPr>
              <a:t>PA en RASPBERRY PI</a:t>
            </a:r>
          </a:p>
        </p:txBody>
      </p:sp>
      <p:sp>
        <p:nvSpPr>
          <p:cNvPr id="15" name="TextBox 14"/>
          <p:cNvSpPr txBox="1"/>
          <p:nvPr/>
        </p:nvSpPr>
        <p:spPr>
          <a:xfrm>
            <a:off x="5184068" y="4956933"/>
            <a:ext cx="1162498" cy="369332"/>
          </a:xfrm>
          <a:prstGeom prst="rect">
            <a:avLst/>
          </a:prstGeom>
          <a:noFill/>
        </p:spPr>
        <p:txBody>
          <a:bodyPr wrap="none" rtlCol="0">
            <a:spAutoFit/>
          </a:bodyPr>
          <a:lstStyle/>
          <a:p>
            <a:r>
              <a:rPr lang="nl-NL">
                <a:solidFill>
                  <a:srgbClr val="347BBE"/>
                </a:solidFill>
              </a:rPr>
              <a:t>MEEDOEN</a:t>
            </a:r>
          </a:p>
        </p:txBody>
      </p:sp>
      <p:sp>
        <p:nvSpPr>
          <p:cNvPr id="16" name="TextBox 15"/>
          <p:cNvSpPr txBox="1"/>
          <p:nvPr/>
        </p:nvSpPr>
        <p:spPr>
          <a:xfrm>
            <a:off x="7337356" y="4956933"/>
            <a:ext cx="1069780" cy="369332"/>
          </a:xfrm>
          <a:prstGeom prst="rect">
            <a:avLst/>
          </a:prstGeom>
          <a:noFill/>
        </p:spPr>
        <p:txBody>
          <a:bodyPr wrap="none" rtlCol="0">
            <a:spAutoFit/>
          </a:bodyPr>
          <a:lstStyle/>
          <a:p>
            <a:r>
              <a:rPr lang="nl-NL">
                <a:solidFill>
                  <a:srgbClr val="347BBE"/>
                </a:solidFill>
              </a:rPr>
              <a:t>CONTACT</a:t>
            </a:r>
          </a:p>
        </p:txBody>
      </p:sp>
      <p:sp>
        <p:nvSpPr>
          <p:cNvPr id="17" name="TextBox 16"/>
          <p:cNvSpPr txBox="1"/>
          <p:nvPr/>
        </p:nvSpPr>
        <p:spPr>
          <a:xfrm>
            <a:off x="230980" y="5339360"/>
            <a:ext cx="2160000" cy="1440000"/>
          </a:xfrm>
          <a:prstGeom prst="rect">
            <a:avLst/>
          </a:prstGeom>
          <a:noFill/>
        </p:spPr>
        <p:txBody>
          <a:bodyPr wrap="square" rtlCol="0">
            <a:noAutofit/>
          </a:bodyPr>
          <a:lstStyle/>
          <a:p>
            <a:pPr algn="ctr"/>
            <a:r>
              <a:rPr lang="nl-NL" sz="1400"/>
              <a:t>Welkom bij </a:t>
            </a:r>
            <a:r>
              <a:rPr lang="nl-NL" sz="1400" err="1"/>
              <a:t>PA’s</a:t>
            </a:r>
            <a:r>
              <a:rPr lang="nl-NL" sz="1400"/>
              <a:t> Raspberry Pi competitie 2019-2020</a:t>
            </a:r>
          </a:p>
        </p:txBody>
      </p:sp>
      <p:sp>
        <p:nvSpPr>
          <p:cNvPr id="18" name="TextBox 17"/>
          <p:cNvSpPr txBox="1"/>
          <p:nvPr/>
        </p:nvSpPr>
        <p:spPr>
          <a:xfrm>
            <a:off x="2419492" y="5339360"/>
            <a:ext cx="2186580" cy="1440000"/>
          </a:xfrm>
          <a:prstGeom prst="rect">
            <a:avLst/>
          </a:prstGeom>
          <a:noFill/>
        </p:spPr>
        <p:txBody>
          <a:bodyPr wrap="square" rtlCol="0">
            <a:noAutofit/>
          </a:bodyPr>
          <a:lstStyle/>
          <a:p>
            <a:pPr algn="ctr"/>
            <a:r>
              <a:rPr lang="nl-NL" sz="1400"/>
              <a:t>Wie is PA Consulting Group en wat is een Raspberry Pi?</a:t>
            </a:r>
          </a:p>
        </p:txBody>
      </p:sp>
      <p:sp>
        <p:nvSpPr>
          <p:cNvPr id="19" name="TextBox 18"/>
          <p:cNvSpPr txBox="1"/>
          <p:nvPr/>
        </p:nvSpPr>
        <p:spPr>
          <a:xfrm>
            <a:off x="4661164" y="5339360"/>
            <a:ext cx="2160000" cy="1440000"/>
          </a:xfrm>
          <a:prstGeom prst="rect">
            <a:avLst/>
          </a:prstGeom>
          <a:noFill/>
        </p:spPr>
        <p:txBody>
          <a:bodyPr wrap="square" rtlCol="0">
            <a:noAutofit/>
          </a:bodyPr>
          <a:lstStyle/>
          <a:p>
            <a:pPr algn="ctr"/>
            <a:r>
              <a:rPr lang="nl-NL" sz="1400"/>
              <a:t>Wie, wat, waar, waarom, wanneer en hoe? De regels van de competitie en wat je moet weten om met de competitie mee te doen</a:t>
            </a:r>
          </a:p>
        </p:txBody>
      </p:sp>
      <p:sp>
        <p:nvSpPr>
          <p:cNvPr id="20" name="TextBox 19"/>
          <p:cNvSpPr txBox="1"/>
          <p:nvPr/>
        </p:nvSpPr>
        <p:spPr>
          <a:xfrm>
            <a:off x="6821163" y="5339360"/>
            <a:ext cx="2322835" cy="1440000"/>
          </a:xfrm>
          <a:prstGeom prst="rect">
            <a:avLst/>
          </a:prstGeom>
          <a:noFill/>
        </p:spPr>
        <p:txBody>
          <a:bodyPr wrap="square" rtlCol="0">
            <a:noAutofit/>
          </a:bodyPr>
          <a:lstStyle/>
          <a:p>
            <a:pPr algn="ctr"/>
            <a:r>
              <a:rPr lang="nl-NL" sz="1400"/>
              <a:t>Nog steeds vragen? Stuur dan een mail naar</a:t>
            </a:r>
          </a:p>
          <a:p>
            <a:pPr algn="ctr"/>
            <a:r>
              <a:rPr lang="nl-NL" sz="1400">
                <a:hlinkClick r:id="rId6"/>
              </a:rPr>
              <a:t>nlsupport@paconsulting.com</a:t>
            </a:r>
            <a:endParaRPr lang="nl-NL" sz="1400"/>
          </a:p>
        </p:txBody>
      </p:sp>
      <p:sp>
        <p:nvSpPr>
          <p:cNvPr id="4" name="Rectangle 3">
            <a:hlinkClick r:id="rId7" action="ppaction://hlinksldjump"/>
          </p:cNvPr>
          <p:cNvSpPr/>
          <p:nvPr/>
        </p:nvSpPr>
        <p:spPr>
          <a:xfrm>
            <a:off x="230981" y="2528900"/>
            <a:ext cx="1856744" cy="1513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tangle 21">
            <a:hlinkClick r:id="rId8" action="ppaction://hlinksldjump"/>
          </p:cNvPr>
          <p:cNvSpPr/>
          <p:nvPr/>
        </p:nvSpPr>
        <p:spPr>
          <a:xfrm>
            <a:off x="2419492" y="2492197"/>
            <a:ext cx="1856744" cy="1513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tangle 22">
            <a:hlinkClick r:id="rId9" action="ppaction://hlinksldjump"/>
          </p:cNvPr>
          <p:cNvSpPr/>
          <p:nvPr/>
        </p:nvSpPr>
        <p:spPr>
          <a:xfrm>
            <a:off x="4323779" y="2492197"/>
            <a:ext cx="1856744" cy="1513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111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3507" y="740313"/>
            <a:ext cx="8747317" cy="1077218"/>
          </a:xfrm>
          <a:prstGeom prst="rect">
            <a:avLst/>
          </a:prstGeom>
          <a:noFill/>
        </p:spPr>
        <p:txBody>
          <a:bodyPr wrap="square" rtlCol="0" anchor="b" anchorCtr="0">
            <a:spAutoFit/>
          </a:bodyPr>
          <a:lstStyle/>
          <a:p>
            <a:r>
              <a:rPr lang="nl-NL" sz="3200" b="1"/>
              <a:t>MAAK HET VERSCHIL </a:t>
            </a:r>
          </a:p>
          <a:p>
            <a:r>
              <a:rPr lang="nl-NL" sz="3200" b="1">
                <a:solidFill>
                  <a:srgbClr val="92D050"/>
                </a:solidFill>
              </a:rPr>
              <a:t>‘Smart </a:t>
            </a:r>
            <a:r>
              <a:rPr lang="nl-NL" sz="3200" b="1" err="1">
                <a:solidFill>
                  <a:srgbClr val="92D050"/>
                </a:solidFill>
              </a:rPr>
              <a:t>cities</a:t>
            </a:r>
            <a:r>
              <a:rPr lang="nl-NL" sz="3200" b="1">
                <a:solidFill>
                  <a:srgbClr val="92D050"/>
                </a:solidFill>
              </a:rPr>
              <a:t> en mobiliteit’</a:t>
            </a:r>
          </a:p>
        </p:txBody>
      </p:sp>
      <p:cxnSp>
        <p:nvCxnSpPr>
          <p:cNvPr id="10" name="Straight Connector 9"/>
          <p:cNvCxnSpPr/>
          <p:nvPr/>
        </p:nvCxnSpPr>
        <p:spPr>
          <a:xfrm>
            <a:off x="250825" y="1988840"/>
            <a:ext cx="8640000"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0826" y="3429000"/>
            <a:ext cx="4249738" cy="3141374"/>
          </a:xfrm>
          <a:prstGeom prst="rect">
            <a:avLst/>
          </a:prstGeom>
          <a:noFill/>
        </p:spPr>
        <p:txBody>
          <a:bodyPr wrap="square" lIns="0" tIns="0" rIns="0" bIns="0" rtlCol="0" anchor="t">
            <a:noAutofit/>
          </a:bodyPr>
          <a:lstStyle/>
          <a:p>
            <a:pPr>
              <a:spcAft>
                <a:spcPts val="300"/>
              </a:spcAft>
            </a:pPr>
            <a:r>
              <a:rPr lang="nl-NL" sz="1200">
                <a:solidFill>
                  <a:schemeClr val="accent1">
                    <a:lumMod val="75000"/>
                  </a:schemeClr>
                </a:solidFill>
              </a:rPr>
              <a:t>Wat is </a:t>
            </a:r>
            <a:r>
              <a:rPr lang="nl-NL" sz="1200" i="1" err="1">
                <a:solidFill>
                  <a:schemeClr val="accent1">
                    <a:lumMod val="75000"/>
                  </a:schemeClr>
                </a:solidFill>
              </a:rPr>
              <a:t>PA’s</a:t>
            </a:r>
            <a:r>
              <a:rPr lang="nl-NL" sz="1200" i="1">
                <a:solidFill>
                  <a:schemeClr val="accent1">
                    <a:lumMod val="75000"/>
                  </a:schemeClr>
                </a:solidFill>
              </a:rPr>
              <a:t> Raspberry Pi competitie</a:t>
            </a:r>
            <a:r>
              <a:rPr lang="nl-NL" sz="1200">
                <a:solidFill>
                  <a:schemeClr val="accent1">
                    <a:lumMod val="75000"/>
                  </a:schemeClr>
                </a:solidFill>
              </a:rPr>
              <a:t>?</a:t>
            </a:r>
          </a:p>
          <a:p>
            <a:pPr>
              <a:spcAft>
                <a:spcPts val="300"/>
              </a:spcAft>
            </a:pPr>
            <a:r>
              <a:rPr lang="nl-NL" sz="1200"/>
              <a:t>PA en House of Digital hebben als doel meer jonge mensen te inspireren om te beginnen met programmeren door een competitie te organiseren die gebruik maakt van de Raspberry Pi – een innovatieve en goedkope single-board computer ter grootte van een creditcard.</a:t>
            </a:r>
            <a:endParaRPr lang="nl-NL" sz="1200">
              <a:cs typeface="Calibri"/>
            </a:endParaRPr>
          </a:p>
          <a:p>
            <a:pPr>
              <a:spcAft>
                <a:spcPts val="300"/>
              </a:spcAft>
            </a:pPr>
            <a:r>
              <a:rPr lang="nl-NL" sz="1200"/>
              <a:t>Inschrijvende teams worden uitgedaagd om een innovatief project uit te voeren met behulp van de Raspberry Pi binnen het thema “Smart </a:t>
            </a:r>
            <a:r>
              <a:rPr lang="nl-NL" sz="1200" err="1"/>
              <a:t>cities</a:t>
            </a:r>
            <a:r>
              <a:rPr lang="nl-NL" sz="1200"/>
              <a:t> en mobiliteit”: hoe kunnen we onze omgeving, de stad, het dorp, onze omgeving slimmer maken zodat ons verblijf en/of reis beter, veiliger, gezonder of aangenamer wordt? En zodat we ons gemakkelijker, sneller, veiliger en met minder overlast kunnen bewegen?. </a:t>
            </a:r>
          </a:p>
          <a:p>
            <a:pPr>
              <a:spcAft>
                <a:spcPts val="300"/>
              </a:spcAft>
            </a:pPr>
            <a:r>
              <a:rPr lang="nl-NL" sz="1200"/>
              <a:t>De competitie is al 7 keer met succes in het Verenigd Koninkrijk georganiseerd. Dit is de tweede keer dat de competitie in Nederland wordt georganiseerd. </a:t>
            </a:r>
          </a:p>
        </p:txBody>
      </p:sp>
      <p:sp>
        <p:nvSpPr>
          <p:cNvPr id="13" name="TextBox 12"/>
          <p:cNvSpPr txBox="1"/>
          <p:nvPr/>
        </p:nvSpPr>
        <p:spPr>
          <a:xfrm>
            <a:off x="250826" y="2428331"/>
            <a:ext cx="4249738" cy="417163"/>
          </a:xfrm>
          <a:prstGeom prst="rect">
            <a:avLst/>
          </a:prstGeom>
          <a:noFill/>
        </p:spPr>
        <p:txBody>
          <a:bodyPr wrap="square" lIns="0" tIns="0" rIns="0" bIns="0" rtlCol="0">
            <a:noAutofit/>
          </a:bodyPr>
          <a:lstStyle/>
          <a:p>
            <a:pPr>
              <a:spcAft>
                <a:spcPts val="300"/>
              </a:spcAft>
            </a:pPr>
            <a:r>
              <a:rPr lang="nl-NL" sz="1600">
                <a:solidFill>
                  <a:schemeClr val="accent1">
                    <a:lumMod val="75000"/>
                  </a:schemeClr>
                </a:solidFill>
              </a:rPr>
              <a:t>DE REGELS VAN PA’S RASPBERRY PI COMPETITIE</a:t>
            </a:r>
          </a:p>
        </p:txBody>
      </p:sp>
      <p:sp>
        <p:nvSpPr>
          <p:cNvPr id="14" name="TextBox 13"/>
          <p:cNvSpPr txBox="1"/>
          <p:nvPr/>
        </p:nvSpPr>
        <p:spPr>
          <a:xfrm>
            <a:off x="235029" y="2798408"/>
            <a:ext cx="8658145" cy="417163"/>
          </a:xfrm>
          <a:prstGeom prst="rect">
            <a:avLst/>
          </a:prstGeom>
          <a:noFill/>
        </p:spPr>
        <p:txBody>
          <a:bodyPr wrap="square" lIns="0" tIns="0" rIns="0" bIns="0" rtlCol="0">
            <a:noAutofit/>
          </a:bodyPr>
          <a:lstStyle/>
          <a:p>
            <a:pPr>
              <a:spcAft>
                <a:spcPts val="300"/>
              </a:spcAft>
            </a:pPr>
            <a:r>
              <a:rPr lang="nl-NL" sz="1400">
                <a:solidFill>
                  <a:srgbClr val="92D050"/>
                </a:solidFill>
              </a:rPr>
              <a:t>Bedankt voor uw belangstelling in de Raspberry Pi competitie, georganiseerd door PA Consulting Group, House of Digital en ROC van Amsterdam (</a:t>
            </a:r>
            <a:r>
              <a:rPr lang="nl-NL" sz="1400" err="1">
                <a:solidFill>
                  <a:srgbClr val="92D050"/>
                </a:solidFill>
              </a:rPr>
              <a:t>ROCvA</a:t>
            </a:r>
            <a:r>
              <a:rPr lang="nl-NL" sz="1400">
                <a:solidFill>
                  <a:srgbClr val="92D050"/>
                </a:solidFill>
              </a:rPr>
              <a:t>)</a:t>
            </a:r>
          </a:p>
        </p:txBody>
      </p:sp>
      <p:sp>
        <p:nvSpPr>
          <p:cNvPr id="15" name="TextBox 14"/>
          <p:cNvSpPr txBox="1"/>
          <p:nvPr/>
        </p:nvSpPr>
        <p:spPr>
          <a:xfrm>
            <a:off x="4643438" y="3429000"/>
            <a:ext cx="4249738" cy="3141374"/>
          </a:xfrm>
          <a:prstGeom prst="rect">
            <a:avLst/>
          </a:prstGeom>
          <a:noFill/>
        </p:spPr>
        <p:txBody>
          <a:bodyPr wrap="square" lIns="0" tIns="0" rIns="0" bIns="0" rtlCol="0">
            <a:noAutofit/>
          </a:bodyPr>
          <a:lstStyle/>
          <a:p>
            <a:pPr>
              <a:spcAft>
                <a:spcPts val="300"/>
              </a:spcAft>
            </a:pPr>
            <a:r>
              <a:rPr lang="nl-NL" sz="1200">
                <a:solidFill>
                  <a:schemeClr val="accent1">
                    <a:lumMod val="75000"/>
                  </a:schemeClr>
                </a:solidFill>
              </a:rPr>
              <a:t>Wie kunnen meedoen aan </a:t>
            </a:r>
            <a:r>
              <a:rPr lang="nl-NL" sz="1200" i="1" err="1">
                <a:solidFill>
                  <a:schemeClr val="accent1">
                    <a:lumMod val="75000"/>
                  </a:schemeClr>
                </a:solidFill>
              </a:rPr>
              <a:t>PA’s</a:t>
            </a:r>
            <a:r>
              <a:rPr lang="nl-NL" sz="1200" i="1">
                <a:solidFill>
                  <a:schemeClr val="accent1">
                    <a:lumMod val="75000"/>
                  </a:schemeClr>
                </a:solidFill>
              </a:rPr>
              <a:t> Raspberry Pi competitie</a:t>
            </a:r>
            <a:r>
              <a:rPr lang="nl-NL" sz="1200">
                <a:solidFill>
                  <a:schemeClr val="accent1">
                    <a:lumMod val="75000"/>
                  </a:schemeClr>
                </a:solidFill>
              </a:rPr>
              <a:t>?</a:t>
            </a:r>
          </a:p>
          <a:p>
            <a:pPr>
              <a:spcAft>
                <a:spcPts val="300"/>
              </a:spcAft>
            </a:pPr>
            <a:r>
              <a:rPr lang="nl-NL" sz="1200"/>
              <a:t>De competitie is open voor teams van kinderen in Nederland die ouder zijn dan 12 (op 1 juni 2019). Niemand die werkt voor PA Consulting Group (of gerelateerd is aan iemand die bij PA werkt) mag meedoen.</a:t>
            </a:r>
          </a:p>
          <a:p>
            <a:pPr>
              <a:spcAft>
                <a:spcPts val="300"/>
              </a:spcAft>
            </a:pPr>
            <a:r>
              <a:rPr lang="nl-NL" sz="1200"/>
              <a:t>Alle MAVO-, HAVO-, VWO-, VMBO- en </a:t>
            </a:r>
            <a:r>
              <a:rPr lang="nl-NL" sz="1200" err="1"/>
              <a:t>MBO-scholen</a:t>
            </a:r>
            <a:r>
              <a:rPr lang="nl-NL" sz="1200"/>
              <a:t> in Nederland mogen meedoen door een of meer teams in te schrijven.</a:t>
            </a:r>
          </a:p>
          <a:p>
            <a:pPr>
              <a:spcAft>
                <a:spcPts val="300"/>
              </a:spcAft>
            </a:pPr>
            <a:r>
              <a:rPr lang="nl-NL" sz="1200"/>
              <a:t>Er is in beginsel geen beperking aan het aantal deelnemende teams per school. Bij interesse om 3 teams of meer in te schrijven is het verzoek af te stemmen met de organisatie.</a:t>
            </a:r>
          </a:p>
        </p:txBody>
      </p:sp>
      <p:pic>
        <p:nvPicPr>
          <p:cNvPr id="8" name="Afbeelding 3"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789534"/>
            <a:ext cx="1673608" cy="98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237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0826" y="2564904"/>
            <a:ext cx="4249738" cy="4005470"/>
          </a:xfrm>
          <a:prstGeom prst="rect">
            <a:avLst/>
          </a:prstGeom>
          <a:noFill/>
        </p:spPr>
        <p:txBody>
          <a:bodyPr wrap="square" lIns="0" tIns="0" rIns="0" bIns="0" rtlCol="0" anchor="t">
            <a:noAutofit/>
          </a:bodyPr>
          <a:lstStyle/>
          <a:p>
            <a:pPr>
              <a:spcAft>
                <a:spcPts val="300"/>
              </a:spcAft>
            </a:pPr>
            <a:r>
              <a:rPr lang="nl-NL" sz="1200">
                <a:solidFill>
                  <a:srgbClr val="92D050"/>
                </a:solidFill>
              </a:rPr>
              <a:t>Over PA</a:t>
            </a:r>
          </a:p>
          <a:p>
            <a:pPr>
              <a:spcAft>
                <a:spcPts val="300"/>
              </a:spcAft>
            </a:pPr>
            <a:r>
              <a:rPr lang="nl-NL" sz="1200"/>
              <a:t>PA voert opdrachten voor bedrijven en overheid uit op het gebied van innovatie, strategie en technologie. Onze 2500 medewerkers zijn experts op een breed gebied van sectoren. We brengen specialisten vanuit onze (internationale) organisatie naar onze klanten om ervoor te zorgen dat zij de beste dienstverlening krijgen. Onze specifieke expertise ligt in energie en </a:t>
            </a:r>
            <a:r>
              <a:rPr lang="nl-NL" sz="1200" err="1"/>
              <a:t>utilities</a:t>
            </a:r>
            <a:r>
              <a:rPr lang="nl-NL" sz="1200"/>
              <a:t>, financiële dienstverlening, gezondheid, life </a:t>
            </a:r>
            <a:r>
              <a:rPr lang="nl-NL" sz="1200" err="1"/>
              <a:t>sciences</a:t>
            </a:r>
            <a:r>
              <a:rPr lang="nl-NL" sz="1200"/>
              <a:t>, </a:t>
            </a:r>
            <a:r>
              <a:rPr lang="nl-NL" sz="1200" err="1"/>
              <a:t>retail</a:t>
            </a:r>
            <a:r>
              <a:rPr lang="nl-NL" sz="1200"/>
              <a:t> en maakindustrie, overheid, defensie en veiligheid, transport en logistiek.</a:t>
            </a:r>
          </a:p>
          <a:p>
            <a:pPr>
              <a:spcAft>
                <a:spcPts val="300"/>
              </a:spcAft>
            </a:pPr>
            <a:r>
              <a:rPr lang="nl-NL" sz="1200"/>
              <a:t>We bestaan al 70 jaar. Gedurende die tijd hebben we onze klanten baanbrekende innovaties gebracht: van het ontwikkelen van revolutionaire productieprocessen en het leveren van innovatieve “smart-meter” oplossingen tot het creëren van draadloze test apparatuur voor next </a:t>
            </a:r>
            <a:r>
              <a:rPr lang="nl-NL" sz="1200" err="1"/>
              <a:t>generation</a:t>
            </a:r>
            <a:r>
              <a:rPr lang="nl-NL" sz="1200"/>
              <a:t> 4G en het ingrijpend verbeteren van de medicijntoediening met nieuwe injector producten.</a:t>
            </a:r>
          </a:p>
          <a:p>
            <a:pPr>
              <a:spcAft>
                <a:spcPts val="300"/>
              </a:spcAft>
            </a:pPr>
            <a:r>
              <a:rPr lang="nl-NL" sz="1200"/>
              <a:t>Bezoek </a:t>
            </a:r>
            <a:r>
              <a:rPr lang="nl-NL" sz="1200">
                <a:hlinkClick r:id="rId2"/>
              </a:rPr>
              <a:t>www.paconsulting.com</a:t>
            </a:r>
            <a:r>
              <a:rPr lang="nl-NL" sz="1200"/>
              <a:t> voor meer informatie over PA.</a:t>
            </a:r>
          </a:p>
        </p:txBody>
      </p:sp>
      <p:sp>
        <p:nvSpPr>
          <p:cNvPr id="6" name="TextBox 5"/>
          <p:cNvSpPr txBox="1"/>
          <p:nvPr/>
        </p:nvSpPr>
        <p:spPr>
          <a:xfrm>
            <a:off x="4643438" y="2564904"/>
            <a:ext cx="4249737" cy="4005470"/>
          </a:xfrm>
          <a:prstGeom prst="rect">
            <a:avLst/>
          </a:prstGeom>
          <a:noFill/>
        </p:spPr>
        <p:txBody>
          <a:bodyPr wrap="square" lIns="0" tIns="0" rIns="0" bIns="0" rtlCol="0" anchor="t">
            <a:noAutofit/>
          </a:bodyPr>
          <a:lstStyle/>
          <a:p>
            <a:pPr>
              <a:spcAft>
                <a:spcPts val="300"/>
              </a:spcAft>
            </a:pPr>
            <a:r>
              <a:rPr lang="nl-NL" sz="1200">
                <a:solidFill>
                  <a:srgbClr val="92D050"/>
                </a:solidFill>
              </a:rPr>
              <a:t>Wat is een Raspberry Pi</a:t>
            </a:r>
          </a:p>
          <a:p>
            <a:pPr>
              <a:spcAft>
                <a:spcPts val="300"/>
              </a:spcAft>
            </a:pPr>
            <a:r>
              <a:rPr lang="nl-NL" sz="1200"/>
              <a:t>De Raspberry Pi is een hele goedkope computer ter grootte van een creditcard die kan worden aangesloten op een computerbeeldscherm of TV en gebruik maakt van een standaard keyboard en muis. De Raspberry Pi stelt mensen van alle leeftijden in staat om het gebruik van computers te verkennen en te leren hoe te programmeren in talen als Scratch en Python. De Raspberry Pi kan alles wat je ook van een gewone computer verwacht, van browsen op het internet en het afspelen van high-</a:t>
            </a:r>
            <a:r>
              <a:rPr lang="nl-NL" sz="1200" err="1"/>
              <a:t>definition</a:t>
            </a:r>
            <a:r>
              <a:rPr lang="nl-NL" sz="1200"/>
              <a:t> video, tot het maken van spreadsheets, </a:t>
            </a:r>
            <a:r>
              <a:rPr lang="nl-NL" sz="1200" err="1"/>
              <a:t>word-processing</a:t>
            </a:r>
            <a:r>
              <a:rPr lang="nl-NL" sz="1200"/>
              <a:t> en het spelen van spelletjes. Bovendien heeft de Raspberry Pi de mogelijkheid om met de buitenwereld te interacteren. Hij wordt gebruikt in heel veel verschillende toepassingen, van muziekmachines en weerstations tot vogelhuisjes met infrarood camera’s. De Raspberry Pi heeft het potentieel om gebruikt te worden door kinderen over de gehele wereld om te leren te programmeren en te begrijpen hoe computers werken. Hij is bedoeld voor mensen die beginnen maar ook voor gevorderden die juist dieper in de materie willen duiken.</a:t>
            </a:r>
          </a:p>
        </p:txBody>
      </p:sp>
      <p:sp>
        <p:nvSpPr>
          <p:cNvPr id="7" name="TextBox 6"/>
          <p:cNvSpPr txBox="1"/>
          <p:nvPr/>
        </p:nvSpPr>
        <p:spPr>
          <a:xfrm>
            <a:off x="143508" y="1232756"/>
            <a:ext cx="4176464" cy="584775"/>
          </a:xfrm>
          <a:prstGeom prst="rect">
            <a:avLst/>
          </a:prstGeom>
          <a:noFill/>
        </p:spPr>
        <p:txBody>
          <a:bodyPr wrap="square" rtlCol="0">
            <a:spAutoFit/>
          </a:bodyPr>
          <a:lstStyle/>
          <a:p>
            <a:r>
              <a:rPr lang="nl-NL" sz="3200" b="1"/>
              <a:t>PA EN RASPBERRY PI</a:t>
            </a:r>
          </a:p>
        </p:txBody>
      </p:sp>
      <p:cxnSp>
        <p:nvCxnSpPr>
          <p:cNvPr id="9" name="Straight Connector 8"/>
          <p:cNvCxnSpPr/>
          <p:nvPr/>
        </p:nvCxnSpPr>
        <p:spPr>
          <a:xfrm>
            <a:off x="250825" y="1988840"/>
            <a:ext cx="8640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96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508" y="584684"/>
            <a:ext cx="2844105" cy="1569660"/>
          </a:xfrm>
          <a:prstGeom prst="rect">
            <a:avLst/>
          </a:prstGeom>
          <a:noFill/>
        </p:spPr>
        <p:txBody>
          <a:bodyPr wrap="square" rtlCol="0">
            <a:spAutoFit/>
          </a:bodyPr>
          <a:lstStyle/>
          <a:p>
            <a:r>
              <a:rPr lang="nl-NL" sz="3200" b="1"/>
              <a:t>MEEDOEN AAN DE RASPBERRY PI COMPETITIE:</a:t>
            </a:r>
          </a:p>
        </p:txBody>
      </p:sp>
      <p:sp>
        <p:nvSpPr>
          <p:cNvPr id="5" name="TextBox 4"/>
          <p:cNvSpPr txBox="1"/>
          <p:nvPr/>
        </p:nvSpPr>
        <p:spPr>
          <a:xfrm>
            <a:off x="143508" y="2240868"/>
            <a:ext cx="2844105" cy="1077218"/>
          </a:xfrm>
          <a:prstGeom prst="rect">
            <a:avLst/>
          </a:prstGeom>
          <a:noFill/>
        </p:spPr>
        <p:txBody>
          <a:bodyPr wrap="square" rtlCol="0">
            <a:spAutoFit/>
          </a:bodyPr>
          <a:lstStyle/>
          <a:p>
            <a:r>
              <a:rPr lang="nl-NL" sz="3200" b="1">
                <a:solidFill>
                  <a:srgbClr val="FFC000"/>
                </a:solidFill>
              </a:rPr>
              <a:t>WAT U MOET WETEN</a:t>
            </a:r>
          </a:p>
        </p:txBody>
      </p:sp>
      <p:cxnSp>
        <p:nvCxnSpPr>
          <p:cNvPr id="7" name="Straight Connector 6"/>
          <p:cNvCxnSpPr/>
          <p:nvPr/>
        </p:nvCxnSpPr>
        <p:spPr>
          <a:xfrm>
            <a:off x="243422" y="3434178"/>
            <a:ext cx="259200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167063" y="710667"/>
            <a:ext cx="2808287" cy="5832475"/>
          </a:xfrm>
          <a:prstGeom prst="rect">
            <a:avLst/>
          </a:prstGeom>
          <a:noFill/>
        </p:spPr>
        <p:txBody>
          <a:bodyPr wrap="square" lIns="0" tIns="0" rIns="0" bIns="0" rtlCol="0">
            <a:noAutofit/>
          </a:bodyPr>
          <a:lstStyle/>
          <a:p>
            <a:pPr>
              <a:spcAft>
                <a:spcPts val="300"/>
              </a:spcAft>
            </a:pPr>
            <a:r>
              <a:rPr lang="nl-NL" sz="1200">
                <a:solidFill>
                  <a:srgbClr val="92D050"/>
                </a:solidFill>
              </a:rPr>
              <a:t>Wat zijn de regels voor de teams?</a:t>
            </a:r>
          </a:p>
          <a:p>
            <a:pPr>
              <a:spcAft>
                <a:spcPts val="300"/>
              </a:spcAft>
            </a:pPr>
            <a:r>
              <a:rPr lang="nl-NL" sz="1200"/>
              <a:t>Elk team bestaat uit maximaal 7 leerlingen/studenten (verder: studenten). Een samenstelling van 2-6 studenten is ideaal. Het werk in een team kan verdeeld worden: verschillende studenten kunnen tegelijk werken aan verschillende delen van de oplossing. En er zijn ook vele niet-technische aspecten van de oplossing waaraan gewerkt kan worden, zoals: het ontwerp, de presentatie, de toepassing, het ontwikkelingsproces. Bovendien doet de competitie een nadrukkelijk beroep op “21</a:t>
            </a:r>
            <a:r>
              <a:rPr lang="nl-NL" sz="1200" baseline="30000"/>
              <a:t>st</a:t>
            </a:r>
            <a:r>
              <a:rPr lang="nl-NL" sz="1200"/>
              <a:t> </a:t>
            </a:r>
            <a:r>
              <a:rPr lang="nl-NL" sz="1200" err="1"/>
              <a:t>century</a:t>
            </a:r>
            <a:r>
              <a:rPr lang="nl-NL" sz="1200"/>
              <a:t> skills”. Daarom is het ook voor studenten van niet-technische vakken aantrekkelijk om mee te doen aan de competitie.</a:t>
            </a:r>
          </a:p>
          <a:p>
            <a:pPr>
              <a:spcAft>
                <a:spcPts val="300"/>
              </a:spcAft>
            </a:pPr>
            <a:r>
              <a:rPr lang="nl-NL" sz="1200"/>
              <a:t>Elk team heeft een volwassen sponsor / contactpersoon nodig om de registratie te doen en om het team te begeleiden naar de bijeenkomst(en). </a:t>
            </a:r>
          </a:p>
          <a:p>
            <a:pPr>
              <a:spcAft>
                <a:spcPts val="300"/>
              </a:spcAft>
            </a:pPr>
            <a:r>
              <a:rPr lang="nl-NL" sz="1200"/>
              <a:t>Er is geen beperking aan het aantal deelnemende teams per school.</a:t>
            </a:r>
          </a:p>
          <a:p>
            <a:pPr>
              <a:spcAft>
                <a:spcPts val="300"/>
              </a:spcAft>
            </a:pPr>
            <a:r>
              <a:rPr lang="nl-NL" sz="1200">
                <a:solidFill>
                  <a:srgbClr val="92D050"/>
                </a:solidFill>
              </a:rPr>
              <a:t>Hoe kan een team inschrijven?</a:t>
            </a:r>
          </a:p>
          <a:p>
            <a:pPr>
              <a:spcAft>
                <a:spcPts val="300"/>
              </a:spcAft>
            </a:pPr>
            <a:r>
              <a:rPr lang="nl-NL" sz="1200"/>
              <a:t>De volwassen sponsor / contactpersoon moet het registratieformulier invullen. Hij/zij moet goedkeuring hebben van de wettelijke vertegenwoordigers (ouders) van de studenten. Aanvullende toestemming van de wettelijke vertegenwoordigers is nodig als een team wordt uitgenodigd voor de finale bijeenkomst.</a:t>
            </a:r>
          </a:p>
          <a:p>
            <a:pPr>
              <a:spcAft>
                <a:spcPts val="300"/>
              </a:spcAft>
            </a:pPr>
            <a:endParaRPr lang="nl-NL" sz="1200"/>
          </a:p>
        </p:txBody>
      </p:sp>
      <p:sp>
        <p:nvSpPr>
          <p:cNvPr id="9" name="TextBox 8"/>
          <p:cNvSpPr txBox="1"/>
          <p:nvPr/>
        </p:nvSpPr>
        <p:spPr>
          <a:xfrm>
            <a:off x="6094124" y="737899"/>
            <a:ext cx="2808287" cy="5832475"/>
          </a:xfrm>
          <a:prstGeom prst="rect">
            <a:avLst/>
          </a:prstGeom>
          <a:noFill/>
        </p:spPr>
        <p:txBody>
          <a:bodyPr wrap="square" lIns="0" tIns="0" rIns="0" bIns="0" rtlCol="0">
            <a:noAutofit/>
          </a:bodyPr>
          <a:lstStyle/>
          <a:p>
            <a:pPr>
              <a:spcAft>
                <a:spcPts val="300"/>
              </a:spcAft>
            </a:pPr>
            <a:r>
              <a:rPr lang="nl-NL" sz="1200" dirty="0">
                <a:solidFill>
                  <a:srgbClr val="92D050"/>
                </a:solidFill>
              </a:rPr>
              <a:t>Wat is de timing?</a:t>
            </a:r>
          </a:p>
          <a:p>
            <a:pPr marL="92075" indent="-92075">
              <a:spcAft>
                <a:spcPts val="300"/>
              </a:spcAft>
              <a:buFont typeface="Arial" panose="020B0604020202020204" pitchFamily="34" charset="0"/>
              <a:buChar char="•"/>
            </a:pPr>
            <a:r>
              <a:rPr lang="nl-NL" sz="1200" dirty="0" err="1"/>
              <a:t>Raspberry</a:t>
            </a:r>
            <a:r>
              <a:rPr lang="nl-NL" sz="1200" dirty="0"/>
              <a:t> Pi kick-off voor leraren zal plaatsvinden in de middag van 8 of 10 oktober 2019</a:t>
            </a:r>
          </a:p>
          <a:p>
            <a:pPr marL="92075" indent="-92075">
              <a:spcAft>
                <a:spcPts val="300"/>
              </a:spcAft>
              <a:buFont typeface="Arial" panose="020B0604020202020204" pitchFamily="34" charset="0"/>
              <a:buChar char="•"/>
            </a:pPr>
            <a:r>
              <a:rPr lang="nl-NL" sz="1200" dirty="0"/>
              <a:t>Uiterste datum inschrijving: 15 november 2019</a:t>
            </a:r>
          </a:p>
          <a:p>
            <a:pPr marL="92075" indent="-92075">
              <a:spcAft>
                <a:spcPts val="300"/>
              </a:spcAft>
              <a:buFont typeface="Arial" panose="020B0604020202020204" pitchFamily="34" charset="0"/>
              <a:buChar char="•"/>
            </a:pPr>
            <a:r>
              <a:rPr lang="nl-NL" sz="1200" dirty="0"/>
              <a:t>Meet-up voor deelnemende teams en begeleiders: begin januari 2020, scholen worden hierover geïnformeerd.</a:t>
            </a:r>
          </a:p>
          <a:p>
            <a:pPr marL="92075" indent="-92075">
              <a:spcAft>
                <a:spcPts val="300"/>
              </a:spcAft>
              <a:buFont typeface="Arial" panose="020B0604020202020204" pitchFamily="34" charset="0"/>
              <a:buChar char="•"/>
            </a:pPr>
            <a:r>
              <a:rPr lang="nl-NL" sz="1200" dirty="0"/>
              <a:t>Indienen van de uitvinding per team: uiterlijk 15 maart 2019, middernacht, via een volledig ingevuld inzendingsformulier</a:t>
            </a:r>
          </a:p>
          <a:p>
            <a:pPr marL="92075" indent="-92075">
              <a:spcAft>
                <a:spcPts val="300"/>
              </a:spcAft>
              <a:buFont typeface="Arial" panose="020B0604020202020204" pitchFamily="34" charset="0"/>
              <a:buChar char="•"/>
            </a:pPr>
            <a:r>
              <a:rPr lang="nl-NL" sz="1200" dirty="0"/>
              <a:t>De competitie wordt afgesloten met een feestelijk finale event april of mei 2019. Datum en tijd zullen worden meegedeeld aan de teams die zijn geselecteerd om aanwezig te zijn.</a:t>
            </a:r>
          </a:p>
          <a:p>
            <a:pPr>
              <a:spcAft>
                <a:spcPts val="300"/>
              </a:spcAft>
            </a:pPr>
            <a:r>
              <a:rPr lang="nl-NL" sz="1200" dirty="0">
                <a:solidFill>
                  <a:srgbClr val="92D050"/>
                </a:solidFill>
              </a:rPr>
              <a:t>Wat zijn de prijzen?</a:t>
            </a:r>
          </a:p>
          <a:p>
            <a:r>
              <a:rPr lang="nl-NL" sz="1200" dirty="0"/>
              <a:t>De oplossingen/uitvindingen/innovaties worden beoordeeld in drie nader bekend te maken categorieën. In elke categorie wordt een winnend team gekozen. De prijs voor elk  winnend team is:</a:t>
            </a:r>
          </a:p>
          <a:p>
            <a:pPr marL="171450" indent="-171450">
              <a:buFont typeface="Arial" panose="020B0604020202020204" pitchFamily="34" charset="0"/>
              <a:buChar char="•"/>
            </a:pPr>
            <a:r>
              <a:rPr lang="nl-NL" sz="1200" dirty="0"/>
              <a:t>een geldbedrag van € 500 voor de school</a:t>
            </a:r>
          </a:p>
          <a:p>
            <a:pPr marL="171450" indent="-171450">
              <a:buFont typeface="Arial" panose="020B0604020202020204" pitchFamily="34" charset="0"/>
              <a:buChar char="•"/>
            </a:pPr>
            <a:r>
              <a:rPr lang="nl-NL" sz="1200" dirty="0"/>
              <a:t>een dagdeel achter de schermen met het Dutch </a:t>
            </a:r>
            <a:r>
              <a:rPr lang="nl-NL" sz="1200" dirty="0" err="1"/>
              <a:t>Nao</a:t>
            </a:r>
            <a:r>
              <a:rPr lang="nl-NL" sz="1200" dirty="0"/>
              <a:t> team: leer werken met robots die zelf kunnen voetballen</a:t>
            </a:r>
          </a:p>
        </p:txBody>
      </p:sp>
      <p:sp>
        <p:nvSpPr>
          <p:cNvPr id="10" name="Rounded Rectangle 9"/>
          <p:cNvSpPr/>
          <p:nvPr/>
        </p:nvSpPr>
        <p:spPr>
          <a:xfrm>
            <a:off x="250825" y="4977172"/>
            <a:ext cx="2584597" cy="1404156"/>
          </a:xfrm>
          <a:prstGeom prst="roundRect">
            <a:avLst>
              <a:gd name="adj" fmla="val 7816"/>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ounded Rectangle 11"/>
          <p:cNvSpPr/>
          <p:nvPr/>
        </p:nvSpPr>
        <p:spPr>
          <a:xfrm>
            <a:off x="383474" y="5355214"/>
            <a:ext cx="2584597" cy="648072"/>
          </a:xfrm>
          <a:prstGeom prst="roundRect">
            <a:avLst>
              <a:gd name="adj" fmla="val 7816"/>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tangle 12"/>
          <p:cNvSpPr/>
          <p:nvPr/>
        </p:nvSpPr>
        <p:spPr>
          <a:xfrm>
            <a:off x="347962" y="5085222"/>
            <a:ext cx="2405590" cy="118809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a:solidFill>
                  <a:srgbClr val="FFC000"/>
                </a:solidFill>
              </a:rPr>
              <a:t>Voor VMBO, MBO, MAVO, HAVO, VWO en </a:t>
            </a:r>
            <a:r>
              <a:rPr lang="nl-NL" sz="1200" err="1">
                <a:solidFill>
                  <a:srgbClr val="FFC000"/>
                </a:solidFill>
              </a:rPr>
              <a:t>tech</a:t>
            </a:r>
            <a:r>
              <a:rPr lang="nl-NL" sz="1200">
                <a:solidFill>
                  <a:srgbClr val="FFC000"/>
                </a:solidFill>
              </a:rPr>
              <a:t>/gymnasium</a:t>
            </a:r>
          </a:p>
          <a:p>
            <a:pPr algn="ctr"/>
            <a:r>
              <a:rPr lang="nl-NL" sz="1200">
                <a:solidFill>
                  <a:srgbClr val="FFC000"/>
                </a:solidFill>
              </a:rPr>
              <a:t>Leerlingen en studenten</a:t>
            </a:r>
            <a:br>
              <a:rPr lang="nl-NL" sz="1200">
                <a:solidFill>
                  <a:srgbClr val="FFC000"/>
                </a:solidFill>
              </a:rPr>
            </a:br>
            <a:r>
              <a:rPr lang="nl-NL" sz="1200">
                <a:solidFill>
                  <a:srgbClr val="FFC000"/>
                </a:solidFill>
              </a:rPr>
              <a:t> vanaf 12 jaar</a:t>
            </a:r>
          </a:p>
        </p:txBody>
      </p:sp>
    </p:spTree>
    <p:extLst>
      <p:ext uri="{BB962C8B-B14F-4D97-AF65-F5344CB8AC3E}">
        <p14:creationId xmlns:p14="http://schemas.microsoft.com/office/powerpoint/2010/main" val="386186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67063" y="737541"/>
            <a:ext cx="2809875" cy="5832475"/>
          </a:xfrm>
          <a:prstGeom prst="rect">
            <a:avLst/>
          </a:prstGeom>
          <a:noFill/>
        </p:spPr>
        <p:txBody>
          <a:bodyPr wrap="square" lIns="0" tIns="0" rIns="0" bIns="0" rtlCol="0">
            <a:noAutofit/>
          </a:bodyPr>
          <a:lstStyle/>
          <a:p>
            <a:pPr>
              <a:spcAft>
                <a:spcPts val="300"/>
              </a:spcAft>
            </a:pPr>
            <a:r>
              <a:rPr lang="nl-NL" sz="1200" dirty="0">
                <a:solidFill>
                  <a:srgbClr val="92D050"/>
                </a:solidFill>
              </a:rPr>
              <a:t>Krijgt mijn team een gratis “</a:t>
            </a:r>
            <a:r>
              <a:rPr lang="nl-NL" sz="1200" dirty="0" err="1">
                <a:solidFill>
                  <a:srgbClr val="92D050"/>
                </a:solidFill>
              </a:rPr>
              <a:t>Raspberry</a:t>
            </a:r>
            <a:r>
              <a:rPr lang="nl-NL" sz="1200" dirty="0">
                <a:solidFill>
                  <a:srgbClr val="92D050"/>
                </a:solidFill>
              </a:rPr>
              <a:t> Pi starter kit”?</a:t>
            </a:r>
          </a:p>
          <a:p>
            <a:pPr>
              <a:spcAft>
                <a:spcPts val="300"/>
              </a:spcAft>
            </a:pPr>
            <a:r>
              <a:rPr lang="nl-NL" sz="1200" dirty="0"/>
              <a:t>Voor elk deelnemend team is er een gratis “</a:t>
            </a:r>
            <a:r>
              <a:rPr lang="nl-NL" sz="1200" dirty="0" err="1">
                <a:hlinkClick r:id="rId2"/>
              </a:rPr>
              <a:t>Raspberry</a:t>
            </a:r>
            <a:r>
              <a:rPr lang="nl-NL" sz="1200" dirty="0">
                <a:hlinkClick r:id="rId2"/>
              </a:rPr>
              <a:t> Pi starter kit</a:t>
            </a:r>
            <a:r>
              <a:rPr lang="nl-NL" sz="1200" dirty="0"/>
              <a:t>”, inclusief een </a:t>
            </a:r>
            <a:r>
              <a:rPr lang="nl-NL" sz="1200" dirty="0" err="1"/>
              <a:t>Raspberry</a:t>
            </a:r>
            <a:r>
              <a:rPr lang="nl-NL" sz="1200" dirty="0"/>
              <a:t> Pi, doosje, voeding, SD kaart, toetsenbord en muis. Die worden aan de teams verstrekt na formele inschrijving. Zodra de inschrijving van een team is ontvangen zal het team hierover zo snel mogelijk geïnformeerd worden.</a:t>
            </a:r>
          </a:p>
          <a:p>
            <a:pPr>
              <a:spcAft>
                <a:spcPts val="300"/>
              </a:spcAft>
            </a:pPr>
            <a:r>
              <a:rPr lang="nl-NL" sz="1200" dirty="0">
                <a:solidFill>
                  <a:srgbClr val="92D050"/>
                </a:solidFill>
              </a:rPr>
              <a:t>Wat mogen teams gebruiken om hun </a:t>
            </a:r>
            <a:r>
              <a:rPr lang="nl-NL" sz="1200" dirty="0" err="1">
                <a:solidFill>
                  <a:srgbClr val="92D050"/>
                </a:solidFill>
              </a:rPr>
              <a:t>Raspberry</a:t>
            </a:r>
            <a:r>
              <a:rPr lang="nl-NL" sz="1200" dirty="0">
                <a:solidFill>
                  <a:srgbClr val="92D050"/>
                </a:solidFill>
              </a:rPr>
              <a:t> Pi uitvinding te creëren?</a:t>
            </a:r>
          </a:p>
          <a:p>
            <a:pPr>
              <a:spcAft>
                <a:spcPts val="300"/>
              </a:spcAft>
            </a:pPr>
            <a:r>
              <a:rPr lang="nl-NL" sz="1200" dirty="0"/>
              <a:t>Naast de </a:t>
            </a:r>
            <a:r>
              <a:rPr lang="nl-NL" sz="1200" dirty="0" err="1"/>
              <a:t>Raspberry</a:t>
            </a:r>
            <a:r>
              <a:rPr lang="nl-NL" sz="1200" dirty="0"/>
              <a:t> Pi starter kit mag elk team op eigen kosten een beperkte hoeveelheid extra hardware gebruiken ter waarde van maximaal ongeveer € 150. Alle software modules die gebruikt worden moeten beschikbaar zijn als broncode (en onder een open source licentie).</a:t>
            </a:r>
          </a:p>
          <a:p>
            <a:pPr>
              <a:spcAft>
                <a:spcPts val="300"/>
              </a:spcAft>
            </a:pPr>
            <a:r>
              <a:rPr lang="nl-NL" sz="1200" dirty="0"/>
              <a:t>De meeste software activiteit moet plaatsvinden aan boord van de </a:t>
            </a:r>
            <a:r>
              <a:rPr lang="nl-NL" sz="1200" dirty="0" err="1"/>
              <a:t>Raspberry</a:t>
            </a:r>
            <a:r>
              <a:rPr lang="nl-NL" sz="1200" dirty="0"/>
              <a:t> Pi.</a:t>
            </a:r>
          </a:p>
          <a:p>
            <a:pPr>
              <a:spcAft>
                <a:spcPts val="300"/>
              </a:spcAft>
            </a:pPr>
            <a:r>
              <a:rPr lang="nl-NL" sz="1200" dirty="0">
                <a:solidFill>
                  <a:srgbClr val="92D050"/>
                </a:solidFill>
              </a:rPr>
              <a:t>Wat gebeurt als een team niet bij de finale kan zijn?</a:t>
            </a:r>
          </a:p>
          <a:p>
            <a:pPr>
              <a:spcAft>
                <a:spcPts val="300"/>
              </a:spcAft>
            </a:pPr>
            <a:r>
              <a:rPr lang="nl-NL" sz="1200" dirty="0"/>
              <a:t>Als een team niet bij de finale aanwezig kan zijn, dan maakt het geen kans op een prijs. PA heeft het recht een ander team voor de finale uit te nodigen om de plaats in te nemen van het team dat niet aanwezig kan zijn.</a:t>
            </a:r>
          </a:p>
          <a:p>
            <a:pPr>
              <a:spcAft>
                <a:spcPts val="300"/>
              </a:spcAft>
            </a:pPr>
            <a:endParaRPr lang="nl-NL" sz="1200" dirty="0"/>
          </a:p>
          <a:p>
            <a:pPr>
              <a:spcAft>
                <a:spcPts val="300"/>
              </a:spcAft>
            </a:pPr>
            <a:endParaRPr lang="nl-NL" sz="1200" dirty="0"/>
          </a:p>
        </p:txBody>
      </p:sp>
      <p:sp>
        <p:nvSpPr>
          <p:cNvPr id="9" name="TextBox 8"/>
          <p:cNvSpPr txBox="1"/>
          <p:nvPr/>
        </p:nvSpPr>
        <p:spPr>
          <a:xfrm>
            <a:off x="6094124" y="737541"/>
            <a:ext cx="2808287" cy="5832475"/>
          </a:xfrm>
          <a:prstGeom prst="rect">
            <a:avLst/>
          </a:prstGeom>
          <a:noFill/>
        </p:spPr>
        <p:txBody>
          <a:bodyPr wrap="square" lIns="0" tIns="0" rIns="0" bIns="0" rtlCol="0">
            <a:noAutofit/>
          </a:bodyPr>
          <a:lstStyle/>
          <a:p>
            <a:pPr>
              <a:spcAft>
                <a:spcPts val="300"/>
              </a:spcAft>
            </a:pPr>
            <a:r>
              <a:rPr lang="nl-NL" sz="1200">
                <a:solidFill>
                  <a:srgbClr val="92D050"/>
                </a:solidFill>
              </a:rPr>
              <a:t>Hoe wordt een inzending beoordeeld?</a:t>
            </a:r>
          </a:p>
          <a:p>
            <a:pPr>
              <a:spcAft>
                <a:spcPts val="300"/>
              </a:spcAft>
            </a:pPr>
            <a:r>
              <a:rPr lang="nl-NL" sz="1200"/>
              <a:t>PA stelt een jury samen die bestaat uit medewerkers van PA en andere organisaties. We hebben het recht om leden toe te voegen aan of weg te nemen uit de jury gedurende de competitie. De beslissingen van de jury betreffende alles wat te maken heeft met </a:t>
            </a:r>
            <a:r>
              <a:rPr lang="nl-NL" sz="1200" i="1" err="1"/>
              <a:t>PA’s</a:t>
            </a:r>
            <a:r>
              <a:rPr lang="nl-NL" sz="1200" i="1"/>
              <a:t> Raspberry Pi competitie, </a:t>
            </a:r>
            <a:r>
              <a:rPr lang="nl-NL" sz="1200"/>
              <a:t>zijn finaal.</a:t>
            </a:r>
          </a:p>
          <a:p>
            <a:pPr>
              <a:spcAft>
                <a:spcPts val="300"/>
              </a:spcAft>
            </a:pPr>
            <a:r>
              <a:rPr lang="nl-NL" sz="1200">
                <a:solidFill>
                  <a:srgbClr val="92D050"/>
                </a:solidFill>
              </a:rPr>
              <a:t>Waar kijkt de jury naar?</a:t>
            </a:r>
          </a:p>
          <a:p>
            <a:pPr>
              <a:spcAft>
                <a:spcPts val="300"/>
              </a:spcAft>
            </a:pPr>
            <a:r>
              <a:rPr lang="nl-NL" sz="1200"/>
              <a:t>De inzendingen worden door de jury beoordeeld op basis van diverse aspecten, waartoe kunnen behoren:</a:t>
            </a:r>
          </a:p>
          <a:p>
            <a:pPr>
              <a:spcAft>
                <a:spcPts val="300"/>
              </a:spcAft>
            </a:pPr>
            <a:endParaRPr lang="nl-NL" sz="1200"/>
          </a:p>
          <a:p>
            <a:pPr>
              <a:spcAft>
                <a:spcPts val="300"/>
              </a:spcAft>
            </a:pPr>
            <a:endParaRPr lang="nl-NL" sz="1200"/>
          </a:p>
          <a:p>
            <a:pPr>
              <a:spcAft>
                <a:spcPts val="300"/>
              </a:spcAft>
            </a:pPr>
            <a:endParaRPr lang="nl-NL" sz="1200"/>
          </a:p>
          <a:p>
            <a:pPr>
              <a:spcAft>
                <a:spcPts val="300"/>
              </a:spcAft>
            </a:pPr>
            <a:r>
              <a:rPr lang="nl-NL" sz="1200"/>
              <a:t> </a:t>
            </a:r>
          </a:p>
        </p:txBody>
      </p:sp>
      <p:sp>
        <p:nvSpPr>
          <p:cNvPr id="10" name="TextBox 9"/>
          <p:cNvSpPr txBox="1"/>
          <p:nvPr/>
        </p:nvSpPr>
        <p:spPr>
          <a:xfrm>
            <a:off x="250825" y="737541"/>
            <a:ext cx="2809875" cy="5832475"/>
          </a:xfrm>
          <a:prstGeom prst="rect">
            <a:avLst/>
          </a:prstGeom>
          <a:noFill/>
        </p:spPr>
        <p:txBody>
          <a:bodyPr wrap="square" lIns="0" tIns="0" rIns="0" bIns="0" rtlCol="0">
            <a:noAutofit/>
          </a:bodyPr>
          <a:lstStyle/>
          <a:p>
            <a:pPr>
              <a:spcAft>
                <a:spcPts val="300"/>
              </a:spcAft>
            </a:pPr>
            <a:r>
              <a:rPr lang="nl-NL" sz="1200">
                <a:solidFill>
                  <a:srgbClr val="92D050"/>
                </a:solidFill>
              </a:rPr>
              <a:t>Hoe ziet een inzending er uit?</a:t>
            </a:r>
          </a:p>
          <a:p>
            <a:pPr>
              <a:spcAft>
                <a:spcPts val="300"/>
              </a:spcAft>
            </a:pPr>
            <a:r>
              <a:rPr lang="nl-NL" sz="1200"/>
              <a:t>Het is de bedoeling dat elk team een uitvinding doet die gebruik maakt van de Raspberry Pi in overeenstemming met de regels van de competitie. De inzending moet bevatten:</a:t>
            </a:r>
          </a:p>
          <a:p>
            <a:pPr marL="88900" indent="-88900">
              <a:spcAft>
                <a:spcPts val="300"/>
              </a:spcAft>
              <a:buFont typeface="Arial" panose="020B0604020202020204" pitchFamily="34" charset="0"/>
              <a:buChar char="•"/>
            </a:pPr>
            <a:r>
              <a:rPr lang="nl-NL" sz="1200"/>
              <a:t>een bewijs/demonstratie dat de uitvinding werkt (in een zelf te kiezen format)</a:t>
            </a:r>
          </a:p>
          <a:p>
            <a:pPr marL="88900" indent="-88900">
              <a:spcAft>
                <a:spcPts val="300"/>
              </a:spcAft>
              <a:buFont typeface="Arial" panose="020B0604020202020204" pitchFamily="34" charset="0"/>
              <a:buChar char="•"/>
            </a:pPr>
            <a:r>
              <a:rPr lang="nl-NL" sz="1200"/>
              <a:t>een korte samenvatting van het project (max. 500 woorden)</a:t>
            </a:r>
          </a:p>
          <a:p>
            <a:pPr marL="88900" indent="-88900">
              <a:spcAft>
                <a:spcPts val="300"/>
              </a:spcAft>
              <a:buFont typeface="Arial" panose="020B0604020202020204" pitchFamily="34" charset="0"/>
              <a:buChar char="•"/>
            </a:pPr>
            <a:r>
              <a:rPr lang="nl-NL" sz="1200"/>
              <a:t>een uitgebreide beschrijving van hoe de uitvinding is gebouwd, zodat anderen kunnen begrijpen wat het team heeft gebouwd en ook hoe dat is gebouwd. Dit bevat tenminste: een overzicht van alle software modules en eventuele aanvullende hardware, publieke software code, instructies en een video presentatie van maximaal 5 minuten op een publieke site om video’s te delen, zoals YouTube.</a:t>
            </a:r>
          </a:p>
          <a:p>
            <a:pPr>
              <a:spcAft>
                <a:spcPts val="300"/>
              </a:spcAft>
            </a:pPr>
            <a:r>
              <a:rPr lang="nl-NL" sz="1200">
                <a:solidFill>
                  <a:srgbClr val="92D050"/>
                </a:solidFill>
              </a:rPr>
              <a:t>Inzendingen moeten je eigen werk zijn!</a:t>
            </a:r>
          </a:p>
          <a:p>
            <a:r>
              <a:rPr lang="nl-NL" sz="1200"/>
              <a:t>Teams moeten ervoor zorgen dat al het werk origineel is en dat wanneer er</a:t>
            </a:r>
          </a:p>
          <a:p>
            <a:r>
              <a:rPr lang="nl-NL" sz="1200"/>
              <a:t>licenties van derden vereist zijn, deze</a:t>
            </a:r>
          </a:p>
          <a:p>
            <a:r>
              <a:rPr lang="nl-NL" sz="1200"/>
              <a:t>door de deelnemer worden verkregen en breed genoeg zijn om het beoogde gebruik als onderdeel van de</a:t>
            </a:r>
            <a:r>
              <a:rPr lang="nl-NL" sz="1200" i="1"/>
              <a:t> PA Raspberry Pi Competitie</a:t>
            </a:r>
            <a:r>
              <a:rPr lang="nl-NL" sz="1200"/>
              <a:t> te dekken.</a:t>
            </a:r>
          </a:p>
          <a:p>
            <a:pPr marL="88900" indent="-88900">
              <a:spcAft>
                <a:spcPts val="300"/>
              </a:spcAft>
              <a:buFont typeface="Arial" panose="020B0604020202020204" pitchFamily="34" charset="0"/>
              <a:buChar char="•"/>
            </a:pPr>
            <a:endParaRPr lang="nl-NL" sz="1200"/>
          </a:p>
        </p:txBody>
      </p:sp>
      <p:graphicFrame>
        <p:nvGraphicFramePr>
          <p:cNvPr id="2" name="Table 1"/>
          <p:cNvGraphicFramePr>
            <a:graphicFrameLocks noGrp="1"/>
          </p:cNvGraphicFramePr>
          <p:nvPr>
            <p:extLst>
              <p:ext uri="{D42A27DB-BD31-4B8C-83A1-F6EECF244321}">
                <p14:modId xmlns:p14="http://schemas.microsoft.com/office/powerpoint/2010/main" val="676979664"/>
              </p:ext>
            </p:extLst>
          </p:nvPr>
        </p:nvGraphicFramePr>
        <p:xfrm>
          <a:off x="6089221" y="3347668"/>
          <a:ext cx="2813190" cy="2798400"/>
        </p:xfrm>
        <a:graphic>
          <a:graphicData uri="http://schemas.openxmlformats.org/drawingml/2006/table">
            <a:tbl>
              <a:tblPr firstRow="1" bandRow="1">
                <a:tableStyleId>{5940675A-B579-460E-94D1-54222C63F5DA}</a:tableStyleId>
              </a:tblPr>
              <a:tblGrid>
                <a:gridCol w="967055">
                  <a:extLst>
                    <a:ext uri="{9D8B030D-6E8A-4147-A177-3AD203B41FA5}">
                      <a16:colId xmlns:a16="http://schemas.microsoft.com/office/drawing/2014/main" val="20000"/>
                    </a:ext>
                  </a:extLst>
                </a:gridCol>
                <a:gridCol w="1846135">
                  <a:extLst>
                    <a:ext uri="{9D8B030D-6E8A-4147-A177-3AD203B41FA5}">
                      <a16:colId xmlns:a16="http://schemas.microsoft.com/office/drawing/2014/main" val="20001"/>
                    </a:ext>
                  </a:extLst>
                </a:gridCol>
              </a:tblGrid>
              <a:tr h="370840">
                <a:tc>
                  <a:txBody>
                    <a:bodyPr/>
                    <a:lstStyle/>
                    <a:p>
                      <a:r>
                        <a:rPr lang="nl-NL" sz="1000">
                          <a:solidFill>
                            <a:schemeClr val="accent1">
                              <a:lumMod val="75000"/>
                            </a:schemeClr>
                          </a:solidFill>
                        </a:rPr>
                        <a:t>Team passie</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nl-NL" sz="1000"/>
                        <a:t>Hoe blijkt het enthousiasme van het team uit de inzending?</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94300">
                <a:tc>
                  <a:txBody>
                    <a:bodyPr/>
                    <a:lstStyle/>
                    <a:p>
                      <a:r>
                        <a:rPr lang="nl-NL" sz="1000">
                          <a:solidFill>
                            <a:schemeClr val="accent1">
                              <a:lumMod val="75000"/>
                            </a:schemeClr>
                          </a:solidFill>
                        </a:rPr>
                        <a:t>Eenvoud en duidelijkheid van de beschrijving van de uitvinding</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nl-NL" sz="1000"/>
                        <a:t>Is het duidelijk hoe de uitvinding is gemaakt en wat deze doet? Enthousiasmeert dat?</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nl-NL" sz="1000">
                          <a:solidFill>
                            <a:schemeClr val="accent1">
                              <a:lumMod val="75000"/>
                            </a:schemeClr>
                          </a:solidFill>
                        </a:rPr>
                        <a:t>Bijdrage</a:t>
                      </a:r>
                      <a:r>
                        <a:rPr lang="nl-NL" sz="1000" baseline="0">
                          <a:solidFill>
                            <a:schemeClr val="accent1">
                              <a:lumMod val="75000"/>
                            </a:schemeClr>
                          </a:solidFill>
                        </a:rPr>
                        <a:t> aan het thema</a:t>
                      </a:r>
                      <a:endParaRPr lang="nl-NL" sz="1000">
                        <a:solidFill>
                          <a:schemeClr val="accent1">
                            <a:lumMod val="75000"/>
                          </a:schemeClr>
                        </a:solidFill>
                      </a:endParaRP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nl-NL" sz="1000"/>
                        <a:t>Kan de uitvinding helpen</a:t>
                      </a:r>
                      <a:r>
                        <a:rPr lang="nl-NL" sz="1000" baseline="0"/>
                        <a:t> bij oplossingen in het kader van ‘Smart </a:t>
                      </a:r>
                      <a:r>
                        <a:rPr lang="nl-NL" sz="1000" baseline="0" err="1"/>
                        <a:t>cities</a:t>
                      </a:r>
                      <a:r>
                        <a:rPr lang="nl-NL" sz="1000" baseline="0"/>
                        <a:t> en mobiliteit’?</a:t>
                      </a:r>
                      <a:endParaRPr lang="nl-NL" sz="1000"/>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nl-NL" sz="1000">
                          <a:solidFill>
                            <a:schemeClr val="accent1">
                              <a:lumMod val="75000"/>
                            </a:schemeClr>
                          </a:solidFill>
                        </a:rPr>
                        <a:t>Commercieel potentieel</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nl-NL" sz="1000"/>
                        <a:t>Heeft de uitvinding de mogelijkheid om verder te</a:t>
                      </a:r>
                      <a:r>
                        <a:rPr lang="nl-NL" sz="1000" baseline="0"/>
                        <a:t> ontwikkelen op grotere schaal?</a:t>
                      </a:r>
                      <a:endParaRPr lang="nl-NL" sz="1000"/>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nl-NL" sz="1000">
                          <a:solidFill>
                            <a:schemeClr val="accent1">
                              <a:lumMod val="75000"/>
                            </a:schemeClr>
                          </a:solidFill>
                        </a:rPr>
                        <a:t>Creativiteit/</a:t>
                      </a:r>
                      <a:br>
                        <a:rPr lang="nl-NL" sz="1000">
                          <a:solidFill>
                            <a:schemeClr val="accent1">
                              <a:lumMod val="75000"/>
                            </a:schemeClr>
                          </a:solidFill>
                        </a:rPr>
                      </a:br>
                      <a:r>
                        <a:rPr lang="nl-NL" sz="1000">
                          <a:solidFill>
                            <a:schemeClr val="accent1">
                              <a:lumMod val="75000"/>
                            </a:schemeClr>
                          </a:solidFill>
                        </a:rPr>
                        <a:t>Originaliteit</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nl-NL" sz="1000"/>
                        <a:t>Heeft het team iets bedacht wat nog niet bestaat, gebruik makend van de brede potentie van de </a:t>
                      </a:r>
                      <a:r>
                        <a:rPr lang="nl-NL" sz="1000" err="1"/>
                        <a:t>Raspberry</a:t>
                      </a:r>
                      <a:r>
                        <a:rPr lang="nl-NL" sz="1000"/>
                        <a:t> Pi en toebehoren?</a:t>
                      </a:r>
                    </a:p>
                  </a:txBody>
                  <a:tcPr marL="0" marR="0" marT="36000" marB="3600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8528178"/>
                  </a:ext>
                </a:extLst>
              </a:tr>
            </a:tbl>
          </a:graphicData>
        </a:graphic>
      </p:graphicFrame>
    </p:spTree>
    <p:extLst>
      <p:ext uri="{BB962C8B-B14F-4D97-AF65-F5344CB8AC3E}">
        <p14:creationId xmlns:p14="http://schemas.microsoft.com/office/powerpoint/2010/main" val="1666920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67063" y="737541"/>
            <a:ext cx="2809875" cy="5832475"/>
          </a:xfrm>
          <a:prstGeom prst="rect">
            <a:avLst/>
          </a:prstGeom>
          <a:noFill/>
        </p:spPr>
        <p:txBody>
          <a:bodyPr wrap="square" lIns="0" tIns="0" rIns="0" bIns="0" rtlCol="0">
            <a:noAutofit/>
          </a:bodyPr>
          <a:lstStyle/>
          <a:p>
            <a:pPr>
              <a:spcAft>
                <a:spcPts val="300"/>
              </a:spcAft>
            </a:pPr>
            <a:r>
              <a:rPr lang="nl-NL" sz="1200">
                <a:solidFill>
                  <a:srgbClr val="92D050"/>
                </a:solidFill>
              </a:rPr>
              <a:t>Zullen foto’s en beeldmateriaal van de deelnemers worden genomen en gebruikt?</a:t>
            </a:r>
          </a:p>
          <a:p>
            <a:pPr>
              <a:spcAft>
                <a:spcPts val="300"/>
              </a:spcAft>
            </a:pPr>
            <a:r>
              <a:rPr lang="nl-NL" sz="1200"/>
              <a:t>Deze competitie heeft de belangstelling van de pers en andere media. In het kader van de competitie kunnen foto’s van deelnemers worden genomen of zij kunnen voorkomen op video’s. Het uploaden van een video is onderdeel van de competitie. </a:t>
            </a:r>
          </a:p>
          <a:p>
            <a:pPr>
              <a:spcAft>
                <a:spcPts val="300"/>
              </a:spcAft>
            </a:pPr>
            <a:r>
              <a:rPr lang="nl-NL" sz="1200"/>
              <a:t>De contactpersoon per team is er voor verantwoordelijk dat elke deelnemer voorafgaand aan het insturen van de inzending (waar nodig met toestemming van de ouders) heeft ingestemd met de openbaarmaking van de foto’s of video’s. De deelnemers die worden uitgenodigd voor het finale event en hun wettelijke vertegenwoordigers zullen in dit verband worden gevraagd een toestemmingsformulier in te vullen en te ondertekenen.</a:t>
            </a:r>
          </a:p>
        </p:txBody>
      </p:sp>
      <p:sp>
        <p:nvSpPr>
          <p:cNvPr id="9" name="TextBox 8"/>
          <p:cNvSpPr txBox="1"/>
          <p:nvPr/>
        </p:nvSpPr>
        <p:spPr>
          <a:xfrm>
            <a:off x="6094124" y="737541"/>
            <a:ext cx="2808287" cy="5832475"/>
          </a:xfrm>
          <a:prstGeom prst="rect">
            <a:avLst/>
          </a:prstGeom>
          <a:noFill/>
        </p:spPr>
        <p:txBody>
          <a:bodyPr wrap="square" lIns="0" tIns="0" rIns="0" bIns="0" rtlCol="0">
            <a:noAutofit/>
          </a:bodyPr>
          <a:lstStyle/>
          <a:p>
            <a:r>
              <a:rPr lang="nl-NL" sz="1200">
                <a:solidFill>
                  <a:srgbClr val="92D050"/>
                </a:solidFill>
              </a:rPr>
              <a:t>Welke aansprakelijkheid heeft PA in verband met de competitie?</a:t>
            </a:r>
          </a:p>
          <a:p>
            <a:r>
              <a:rPr lang="nl-NL" sz="1200"/>
              <a:t>Op deze voorwaarden is het Nederlands recht van toepassing. Wij zijn niet aansprakelijk wanneer het werk van (een) deelnemer(s) zoek raakt in de post of als een e-mail ons om welke reden dan ook niet bereikt. Niets in dit document zal de aansprakelijkheid van PA beperken of uitsluiten ten aanzien van:</a:t>
            </a:r>
          </a:p>
          <a:p>
            <a:pPr marL="88900" indent="-88900">
              <a:spcAft>
                <a:spcPts val="300"/>
              </a:spcAft>
              <a:buFont typeface="Arial" panose="020B0604020202020204" pitchFamily="34" charset="0"/>
              <a:buChar char="•"/>
            </a:pPr>
            <a:r>
              <a:rPr lang="nl-NL" sz="1200"/>
              <a:t>overlijden of persoonlijk letsel veroorzaakt door nalatigheid van PA of haar werknemers, agenten of onderaannemers;</a:t>
            </a:r>
          </a:p>
          <a:p>
            <a:pPr marL="88900" indent="-88900">
              <a:spcAft>
                <a:spcPts val="300"/>
              </a:spcAft>
              <a:buFont typeface="Arial" panose="020B0604020202020204" pitchFamily="34" charset="0"/>
              <a:buChar char="•"/>
            </a:pPr>
            <a:r>
              <a:rPr lang="nl-NL" sz="1200"/>
              <a:t>fraude of bedrog;</a:t>
            </a:r>
          </a:p>
          <a:p>
            <a:pPr marL="88900" indent="-88900">
              <a:spcAft>
                <a:spcPts val="300"/>
              </a:spcAft>
              <a:buFont typeface="Arial" panose="020B0604020202020204" pitchFamily="34" charset="0"/>
              <a:buChar char="•"/>
            </a:pPr>
            <a:r>
              <a:rPr lang="nl-NL" sz="1200"/>
              <a:t>alle overige aansprakelijkheden die niet wettelijk beperkt kunnen worden.</a:t>
            </a:r>
          </a:p>
          <a:p>
            <a:r>
              <a:rPr lang="nl-NL" sz="1200"/>
              <a:t>Het bovenstaande geldt in alle gevallen.  De aansprakelijkheid van PA jegens elk team is beperkt tot een maximum van EUR 1000 per inzending en alle indirecte schade en gevolgschade is uitgesloten in de maximale wettelijk toegestane omvang.</a:t>
            </a:r>
          </a:p>
          <a:p>
            <a:r>
              <a:rPr lang="nl-NL" sz="1200"/>
              <a:t>PA behoudt zich het recht voor om naar eigen goeddunken het Wedstrijdreglement op enig moment aan te passen of te wijzigen, met inbegrip van het annuleren of opschorten van de </a:t>
            </a:r>
            <a:r>
              <a:rPr lang="nl-NL" sz="1200" i="1"/>
              <a:t>Raspberry Pi Competitie</a:t>
            </a:r>
            <a:r>
              <a:rPr lang="nl-NL" sz="1200"/>
              <a:t>.</a:t>
            </a:r>
          </a:p>
          <a:p>
            <a:r>
              <a:rPr lang="nl-NL" sz="1200"/>
              <a:t>Ten behoeve van deze Wedstrijd verwijst ‘PA’ of ‘PA Consulting Group’ naar PA Consulting Services B.V. (KvK 27110990), gevestigd aan de </a:t>
            </a:r>
            <a:r>
              <a:rPr lang="nl-NL" sz="1200" err="1"/>
              <a:t>Papendorpseweg</a:t>
            </a:r>
            <a:r>
              <a:rPr lang="nl-NL" sz="1200"/>
              <a:t> 97, 3528 BJ te Utrecht.</a:t>
            </a:r>
          </a:p>
        </p:txBody>
      </p:sp>
      <p:sp>
        <p:nvSpPr>
          <p:cNvPr id="10" name="TextBox 9"/>
          <p:cNvSpPr txBox="1"/>
          <p:nvPr/>
        </p:nvSpPr>
        <p:spPr>
          <a:xfrm>
            <a:off x="250825" y="737541"/>
            <a:ext cx="2809875" cy="5832475"/>
          </a:xfrm>
          <a:prstGeom prst="rect">
            <a:avLst/>
          </a:prstGeom>
          <a:noFill/>
        </p:spPr>
        <p:txBody>
          <a:bodyPr wrap="square" lIns="0" tIns="0" rIns="0" bIns="0" rtlCol="0">
            <a:noAutofit/>
          </a:bodyPr>
          <a:lstStyle/>
          <a:p>
            <a:pPr>
              <a:spcAft>
                <a:spcPts val="300"/>
              </a:spcAft>
            </a:pPr>
            <a:r>
              <a:rPr lang="nl-NL" sz="1200">
                <a:solidFill>
                  <a:srgbClr val="92D050"/>
                </a:solidFill>
              </a:rPr>
              <a:t>Welke ondersteuning kunnen teams en leraren verwachten?</a:t>
            </a:r>
          </a:p>
          <a:p>
            <a:pPr>
              <a:spcAft>
                <a:spcPts val="300"/>
              </a:spcAft>
            </a:pPr>
            <a:r>
              <a:rPr lang="nl-NL" sz="1200"/>
              <a:t>Elk team kan een beroep kan doen op ondersteuning door:</a:t>
            </a:r>
          </a:p>
          <a:p>
            <a:pPr marL="88900" indent="-88900">
              <a:spcAft>
                <a:spcPts val="300"/>
              </a:spcAft>
              <a:buFont typeface="Arial" panose="020B0604020202020204" pitchFamily="34" charset="0"/>
              <a:buChar char="•"/>
            </a:pPr>
            <a:r>
              <a:rPr lang="nl-NL" sz="1200"/>
              <a:t>Op een coach uit het bedrijfsleven of overheid, met name voor ondersteuning bij 21</a:t>
            </a:r>
            <a:r>
              <a:rPr lang="nl-NL" sz="1200" baseline="30000"/>
              <a:t>st</a:t>
            </a:r>
            <a:r>
              <a:rPr lang="nl-NL" sz="1200"/>
              <a:t> </a:t>
            </a:r>
            <a:r>
              <a:rPr lang="nl-NL" sz="1200" err="1"/>
              <a:t>century</a:t>
            </a:r>
            <a:r>
              <a:rPr lang="nl-NL" sz="1200"/>
              <a:t> skills en tussentijdse feedback op de uitvinding</a:t>
            </a:r>
          </a:p>
          <a:p>
            <a:pPr marL="88900" indent="-88900">
              <a:spcAft>
                <a:spcPts val="300"/>
              </a:spcAft>
              <a:buFont typeface="Arial" panose="020B0604020202020204" pitchFamily="34" charset="0"/>
              <a:buChar char="•"/>
            </a:pPr>
            <a:r>
              <a:rPr lang="nl-NL" sz="1200"/>
              <a:t>Mensen die kunnen helpen met de technische aspecten van de Raspberry Pi (bijvoorbeeld studenten van de </a:t>
            </a:r>
            <a:r>
              <a:rPr lang="nl-NL" sz="1200" err="1"/>
              <a:t>HvA</a:t>
            </a:r>
            <a:r>
              <a:rPr lang="nl-NL" sz="1200"/>
              <a:t>)</a:t>
            </a:r>
          </a:p>
          <a:p>
            <a:pPr>
              <a:spcAft>
                <a:spcPts val="300"/>
              </a:spcAft>
            </a:pPr>
            <a:r>
              <a:rPr lang="nl-NL" sz="1200"/>
              <a:t>Daarnaast is er ondersteuning in de vorm van:</a:t>
            </a:r>
          </a:p>
          <a:p>
            <a:pPr marL="88900" indent="-88900">
              <a:spcAft>
                <a:spcPts val="300"/>
              </a:spcAft>
              <a:buFont typeface="Arial" panose="020B0604020202020204" pitchFamily="34" charset="0"/>
              <a:buChar char="•"/>
            </a:pPr>
            <a:r>
              <a:rPr lang="nl-NL" sz="1200"/>
              <a:t>een “</a:t>
            </a:r>
            <a:r>
              <a:rPr lang="nl-NL" sz="1200" err="1"/>
              <a:t>learning</a:t>
            </a:r>
            <a:r>
              <a:rPr lang="nl-NL" sz="1200"/>
              <a:t> hub”: een website met tal van verwijzingen naar lesmaterialen, voorbeelden, uitleg en andere nuttige info die de teams en leraren kan helpen</a:t>
            </a:r>
          </a:p>
          <a:p>
            <a:pPr marL="88900" indent="-88900">
              <a:spcAft>
                <a:spcPts val="300"/>
              </a:spcAft>
              <a:buFont typeface="Arial" panose="020B0604020202020204" pitchFamily="34" charset="0"/>
              <a:buChar char="•"/>
            </a:pPr>
            <a:r>
              <a:rPr lang="nl-NL" sz="1200"/>
              <a:t>een </a:t>
            </a:r>
            <a:r>
              <a:rPr lang="nl-NL" sz="1200" err="1"/>
              <a:t>kickoffsessie</a:t>
            </a:r>
            <a:r>
              <a:rPr lang="nl-NL" sz="1200"/>
              <a:t> voor leraren in oktober 2019</a:t>
            </a:r>
          </a:p>
          <a:p>
            <a:pPr marL="88900" indent="-88900">
              <a:spcAft>
                <a:spcPts val="300"/>
              </a:spcAft>
              <a:buFont typeface="Arial" panose="020B0604020202020204" pitchFamily="34" charset="0"/>
              <a:buChar char="•"/>
            </a:pPr>
            <a:r>
              <a:rPr lang="nl-NL" sz="1200"/>
              <a:t>een meet-up voor deelnemende teams en begeleiders begin januari 2020</a:t>
            </a:r>
          </a:p>
          <a:p>
            <a:pPr>
              <a:spcAft>
                <a:spcPts val="300"/>
              </a:spcAft>
            </a:pPr>
            <a:r>
              <a:rPr lang="nl-NL" sz="1200">
                <a:solidFill>
                  <a:srgbClr val="92D050"/>
                </a:solidFill>
              </a:rPr>
              <a:t>Inzendingen mogen niet beledigend, illegaal of aanstootgevend zijn</a:t>
            </a:r>
          </a:p>
          <a:p>
            <a:pPr>
              <a:spcAft>
                <a:spcPts val="300"/>
              </a:spcAft>
            </a:pPr>
            <a:r>
              <a:rPr lang="nl-NL" sz="1200"/>
              <a:t>PA heeft het recht inzendingen te diskwalificeren die beledigend, illegaal of aanstootgevend gevonden worden.</a:t>
            </a:r>
          </a:p>
          <a:p>
            <a:pPr marL="88900" indent="-88900">
              <a:spcAft>
                <a:spcPts val="300"/>
              </a:spcAft>
              <a:buFont typeface="Arial" panose="020B0604020202020204" pitchFamily="34" charset="0"/>
              <a:buChar char="•"/>
            </a:pPr>
            <a:endParaRPr lang="nl-NL" sz="1200"/>
          </a:p>
        </p:txBody>
      </p:sp>
    </p:spTree>
    <p:extLst>
      <p:ext uri="{BB962C8B-B14F-4D97-AF65-F5344CB8AC3E}">
        <p14:creationId xmlns:p14="http://schemas.microsoft.com/office/powerpoint/2010/main" val="697768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27025" y="702905"/>
            <a:ext cx="8642350" cy="5832475"/>
          </a:xfrm>
          <a:prstGeom prst="rect">
            <a:avLst/>
          </a:prstGeom>
          <a:noFill/>
        </p:spPr>
        <p:txBody>
          <a:bodyPr wrap="square" lIns="0" tIns="0" rIns="0" bIns="0" rtlCol="0">
            <a:noAutofit/>
          </a:bodyPr>
          <a:lstStyle/>
          <a:p>
            <a:pPr>
              <a:spcAft>
                <a:spcPts val="300"/>
              </a:spcAft>
            </a:pPr>
            <a:r>
              <a:rPr lang="nl-NL" sz="1200">
                <a:solidFill>
                  <a:srgbClr val="92D050"/>
                </a:solidFill>
              </a:rPr>
              <a:t>De privacy policy van de competitie</a:t>
            </a:r>
          </a:p>
          <a:p>
            <a:pPr>
              <a:spcAft>
                <a:spcPts val="300"/>
              </a:spcAft>
            </a:pPr>
            <a:r>
              <a:rPr lang="nl-NL" sz="1200"/>
              <a:t>De organisatoren van de competitie (PA in samenwerking met House of Digital en de </a:t>
            </a:r>
            <a:r>
              <a:rPr lang="nl-NL" sz="1200" err="1"/>
              <a:t>ROCvA</a:t>
            </a:r>
            <a:r>
              <a:rPr lang="nl-NL" sz="1200"/>
              <a:t>) werken conform de richtlijnen van de Algemene Verordening Gegevensbescherming (AVG). In het bijzonder:</a:t>
            </a:r>
          </a:p>
          <a:p>
            <a:pPr marL="88900" indent="-88900">
              <a:spcAft>
                <a:spcPts val="300"/>
              </a:spcAft>
              <a:buFont typeface="Arial" panose="020B0604020202020204" pitchFamily="34" charset="0"/>
              <a:buChar char="•"/>
            </a:pPr>
            <a:r>
              <a:rPr lang="nl-NL" sz="1200"/>
              <a:t>Contactgegevens van studenten worden bewaard gedurende de competitie en kunnen gebruikt worden voor contact met studenten over praktische en inhoudelijke aspecten van de competitie. De gegevens worden na de competitie verwijderd. De gegevens zijn alleen inzichtelijk voor de beperkte groep mensen die actief betrokken is bij de organisatie van de competitie.</a:t>
            </a:r>
          </a:p>
          <a:p>
            <a:pPr marL="88900" indent="-88900">
              <a:spcAft>
                <a:spcPts val="300"/>
              </a:spcAft>
              <a:buFont typeface="Arial" panose="020B0604020202020204" pitchFamily="34" charset="0"/>
              <a:buChar char="•"/>
            </a:pPr>
            <a:r>
              <a:rPr lang="nl-NL" sz="1200"/>
              <a:t>Contactgegevens van leraren en scholen kunnen tijdens de competitie worden gebruikt om contact te hebben over praktische en inhoudelijke aspecten van de competitie en de teams. Na afloop van de competitie kunnen de contactgegevens van leraren en scholen gedurende maximaal twee jaar worden gebruikt voor correspondentie over volgende versies van de competitie. De gegevens worden na deze periode van twee jaar verwijderd. De gegevens zijn alleen inzichtelijk voor de beperkte groep mensen die actief betrokken is bij de organisatie van de competitie.</a:t>
            </a:r>
          </a:p>
          <a:p>
            <a:pPr marL="88900" indent="-88900">
              <a:spcAft>
                <a:spcPts val="300"/>
              </a:spcAft>
              <a:buFont typeface="Arial" panose="020B0604020202020204" pitchFamily="34" charset="0"/>
              <a:buChar char="•"/>
            </a:pPr>
            <a:r>
              <a:rPr lang="nl-NL" sz="1200"/>
              <a:t>Beeldmateriaal (foto’s en video’s) dat gemaakt wordt tijdens de finaledag waarop afbeeldingen van teamleden, begeleiders of andere vertegenwoordigers van scholen te zien zijn kan worden gepubliceerd op de PA </a:t>
            </a:r>
            <a:r>
              <a:rPr lang="nl-NL" sz="1200" err="1"/>
              <a:t>Raspberry</a:t>
            </a:r>
            <a:r>
              <a:rPr lang="nl-NL" sz="1200"/>
              <a:t> Pi website waar het verscheidene jaren zichtbaar kan blijven. Ouders van deelnemers aan de finaledag tekenen vooraf voor goedkeuring. Beeldmateriaal dat door (vertegenwoordigers van) scholen of door leden van teams zelf wordt geproduceerd tijdens de competitie en wordt gepubliceerd op openbare media als Instagram, Facebook, Twitter, etc. valt buiten de strekking van deze privacy policy.</a:t>
            </a:r>
          </a:p>
          <a:p>
            <a:pPr marL="88900" indent="-88900">
              <a:spcAft>
                <a:spcPts val="300"/>
              </a:spcAft>
              <a:buFont typeface="Arial" panose="020B0604020202020204" pitchFamily="34" charset="0"/>
              <a:buChar char="•"/>
            </a:pPr>
            <a:r>
              <a:rPr lang="nl-NL" sz="1200"/>
              <a:t>Als onderdeel van de inzending maken de teams een video presentatie van maximaal 5 minuten op een publieke site om video’s te delen, zoals YouTube. De teamleden en teambegeleider zijn zelf verantwoordelijk voor het al dan niet tonen van afbeeldingen van teamleden en teambegeleider.</a:t>
            </a:r>
          </a:p>
          <a:p>
            <a:pPr marL="88900" indent="-88900">
              <a:spcAft>
                <a:spcPts val="300"/>
              </a:spcAft>
              <a:buFont typeface="Arial" panose="020B0604020202020204" pitchFamily="34" charset="0"/>
              <a:buChar char="•"/>
            </a:pPr>
            <a:r>
              <a:rPr lang="nl-NL" sz="1200"/>
              <a:t>Uitingen van de organisatie via Twitter met de hashtag gerelateerd aan de competitie (#PAPiAwardsNL20) zullen in beginsel geen afbeeldingen van individuen bevatten tenzij het berichtgeving van de finaledag betreft.</a:t>
            </a:r>
          </a:p>
          <a:p>
            <a:pPr marL="88900" indent="-88900">
              <a:spcAft>
                <a:spcPts val="300"/>
              </a:spcAft>
              <a:buFont typeface="Arial" panose="020B0604020202020204" pitchFamily="34" charset="0"/>
              <a:buChar char="•"/>
            </a:pPr>
            <a:r>
              <a:rPr lang="nl-NL" sz="1200"/>
              <a:t>PA heeft het recht om informatie te bewerken en door te geven inclusief persoonlijke gegevens die geleverd zijn als onderdeel van de competitie aan derde partijen die betrokken zijn bij de organisatie van de competitie inclusief, maar niet beperkt tot, locaties voor bijeenkomsten of andere derde partij leveranciers.</a:t>
            </a:r>
          </a:p>
          <a:p>
            <a:pPr marL="88900" indent="-88900">
              <a:spcAft>
                <a:spcPts val="300"/>
              </a:spcAft>
              <a:buFont typeface="Arial" panose="020B0604020202020204" pitchFamily="34" charset="0"/>
              <a:buChar char="•"/>
            </a:pPr>
            <a:r>
              <a:rPr lang="nl-NL" sz="1200"/>
              <a:t>Het verstrekken van persoonsgegevens is verplicht om te kunnen deelnemen aan de competitie. PA Consulting Services B.V. is verantwoordelijk voor de verzamelde persoonsgegevens. Voor vragen over het </a:t>
            </a:r>
            <a:r>
              <a:rPr lang="nl-NL" sz="1200" err="1"/>
              <a:t>privacybeleid</a:t>
            </a:r>
            <a:r>
              <a:rPr lang="nl-NL" sz="1200"/>
              <a:t> en voor het doen van een verzoek tot inzage, rectificatie of verwijdering van de persoonsgegevens kunnen betrokken zich richten tot</a:t>
            </a:r>
            <a:r>
              <a:rPr lang="nl-NL" sz="1200">
                <a:hlinkClick r:id="rId2"/>
              </a:rPr>
              <a:t> nlsupport@paconsulting.com</a:t>
            </a:r>
            <a:r>
              <a:rPr lang="nl-NL" sz="1200"/>
              <a:t>.</a:t>
            </a:r>
          </a:p>
        </p:txBody>
      </p:sp>
    </p:spTree>
    <p:extLst>
      <p:ext uri="{BB962C8B-B14F-4D97-AF65-F5344CB8AC3E}">
        <p14:creationId xmlns:p14="http://schemas.microsoft.com/office/powerpoint/2010/main" val="142945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940" y="2024844"/>
            <a:ext cx="9149939" cy="536183"/>
          </a:xfrm>
          <a:prstGeom prst="rect">
            <a:avLst/>
          </a:prstGeom>
          <a:solidFill>
            <a:srgbClr val="1F3746"/>
          </a:solidFill>
          <a:ln>
            <a:solidFill>
              <a:srgbClr val="1F3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tangle 8"/>
          <p:cNvSpPr/>
          <p:nvPr/>
        </p:nvSpPr>
        <p:spPr>
          <a:xfrm>
            <a:off x="0" y="8620"/>
            <a:ext cx="9144000" cy="2016224"/>
          </a:xfrm>
          <a:prstGeom prst="rect">
            <a:avLst/>
          </a:prstGeom>
          <a:solidFill>
            <a:srgbClr val="347BBE"/>
          </a:solidFill>
          <a:ln>
            <a:solidFill>
              <a:srgbClr val="347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Picture 4"/>
          <p:cNvPicPr>
            <a:picLocks noChangeAspect="1"/>
          </p:cNvPicPr>
          <p:nvPr/>
        </p:nvPicPr>
        <p:blipFill>
          <a:blip r:embed="rId2"/>
          <a:stretch>
            <a:fillRect/>
          </a:stretch>
        </p:blipFill>
        <p:spPr>
          <a:xfrm>
            <a:off x="2542945" y="1201753"/>
            <a:ext cx="4009275" cy="1196800"/>
          </a:xfrm>
          <a:prstGeom prst="rect">
            <a:avLst/>
          </a:prstGeom>
        </p:spPr>
      </p:pic>
      <p:sp>
        <p:nvSpPr>
          <p:cNvPr id="11" name="Rectangle 10"/>
          <p:cNvSpPr/>
          <p:nvPr/>
        </p:nvSpPr>
        <p:spPr>
          <a:xfrm>
            <a:off x="6517370" y="665570"/>
            <a:ext cx="1889766" cy="1345144"/>
          </a:xfrm>
          <a:prstGeom prst="rect">
            <a:avLst/>
          </a:prstGeom>
          <a:solidFill>
            <a:srgbClr val="347BBE"/>
          </a:solidFill>
          <a:ln>
            <a:solidFill>
              <a:srgbClr val="347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xtBox 11"/>
          <p:cNvSpPr txBox="1"/>
          <p:nvPr/>
        </p:nvSpPr>
        <p:spPr>
          <a:xfrm>
            <a:off x="2926254" y="3384118"/>
            <a:ext cx="3301930" cy="707886"/>
          </a:xfrm>
          <a:prstGeom prst="rect">
            <a:avLst/>
          </a:prstGeom>
          <a:noFill/>
        </p:spPr>
        <p:txBody>
          <a:bodyPr wrap="none" rtlCol="0">
            <a:spAutoFit/>
          </a:bodyPr>
          <a:lstStyle/>
          <a:p>
            <a:r>
              <a:rPr lang="nl-NL" sz="4000">
                <a:solidFill>
                  <a:srgbClr val="347BBE"/>
                </a:solidFill>
              </a:rPr>
              <a:t>NOG VRAGEN?</a:t>
            </a:r>
          </a:p>
        </p:txBody>
      </p:sp>
      <p:sp>
        <p:nvSpPr>
          <p:cNvPr id="20" name="TextBox 19"/>
          <p:cNvSpPr txBox="1"/>
          <p:nvPr/>
        </p:nvSpPr>
        <p:spPr>
          <a:xfrm>
            <a:off x="3052268" y="4195095"/>
            <a:ext cx="3049902" cy="1440000"/>
          </a:xfrm>
          <a:prstGeom prst="rect">
            <a:avLst/>
          </a:prstGeom>
          <a:noFill/>
        </p:spPr>
        <p:txBody>
          <a:bodyPr wrap="square" rtlCol="0">
            <a:noAutofit/>
          </a:bodyPr>
          <a:lstStyle/>
          <a:p>
            <a:pPr algn="ctr"/>
            <a:r>
              <a:rPr lang="nl-NL" sz="1400"/>
              <a:t>Als je vragen hebt, stuur dan een mail naar </a:t>
            </a:r>
            <a:r>
              <a:rPr lang="nl-NL" sz="1400">
                <a:hlinkClick r:id="rId3"/>
              </a:rPr>
              <a:t>nlsupport@paconsulting.com</a:t>
            </a:r>
            <a:r>
              <a:rPr lang="nl-NL" sz="1400"/>
              <a:t> of bezoek de site: </a:t>
            </a:r>
            <a:r>
              <a:rPr lang="nl-NL" sz="1400">
                <a:hlinkClick r:id="rId4"/>
              </a:rPr>
              <a:t>www.paconsulting.com/insights/2019-2020/raspberry-pi-nederland</a:t>
            </a:r>
            <a:endParaRPr lang="nl-NL" sz="1400"/>
          </a:p>
        </p:txBody>
      </p:sp>
      <p:sp>
        <p:nvSpPr>
          <p:cNvPr id="13" name="TextBox 12"/>
          <p:cNvSpPr txBox="1"/>
          <p:nvPr/>
        </p:nvSpPr>
        <p:spPr>
          <a:xfrm>
            <a:off x="3239852" y="6381327"/>
            <a:ext cx="5653323" cy="179811"/>
          </a:xfrm>
          <a:prstGeom prst="rect">
            <a:avLst/>
          </a:prstGeom>
          <a:noFill/>
        </p:spPr>
        <p:txBody>
          <a:bodyPr wrap="square" lIns="0" tIns="0" rIns="0" bIns="0" rtlCol="0">
            <a:noAutofit/>
          </a:bodyPr>
          <a:lstStyle/>
          <a:p>
            <a:pPr>
              <a:spcAft>
                <a:spcPts val="300"/>
              </a:spcAft>
            </a:pPr>
            <a:r>
              <a:rPr lang="nl-NL" sz="1200" err="1"/>
              <a:t>PA’s</a:t>
            </a:r>
            <a:r>
              <a:rPr lang="nl-NL" sz="1200"/>
              <a:t> Raspberry Pi Competitie 2019-2020, Wedstrijdreglement, versie 1.2, 27 augustus 2019</a:t>
            </a:r>
          </a:p>
        </p:txBody>
      </p:sp>
    </p:spTree>
    <p:extLst>
      <p:ext uri="{BB962C8B-B14F-4D97-AF65-F5344CB8AC3E}">
        <p14:creationId xmlns:p14="http://schemas.microsoft.com/office/powerpoint/2010/main" val="1326328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5DE73A1CBB164C9292A441B9413002" ma:contentTypeVersion="11" ma:contentTypeDescription="Create a new document." ma:contentTypeScope="" ma:versionID="6bd13b0df9d3c4c180c2608c38165bc6">
  <xsd:schema xmlns:xsd="http://www.w3.org/2001/XMLSchema" xmlns:xs="http://www.w3.org/2001/XMLSchema" xmlns:p="http://schemas.microsoft.com/office/2006/metadata/properties" xmlns:ns3="070e2bcd-168d-4803-b685-86be5d0ec334" xmlns:ns4="1815c5d4-f272-425f-8c6c-f024f421894d" targetNamespace="http://schemas.microsoft.com/office/2006/metadata/properties" ma:root="true" ma:fieldsID="353a30fb7fd8af4b320afa62b58c3201" ns3:_="" ns4:_="">
    <xsd:import namespace="070e2bcd-168d-4803-b685-86be5d0ec334"/>
    <xsd:import namespace="1815c5d4-f272-425f-8c6c-f024f421894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0e2bcd-168d-4803-b685-86be5d0ec3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15c5d4-f272-425f-8c6c-f024f421894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434A63-15DF-4B14-BE08-B152C1C10A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0e2bcd-168d-4803-b685-86be5d0ec334"/>
    <ds:schemaRef ds:uri="1815c5d4-f272-425f-8c6c-f024f4218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49589A-F701-444B-A7CA-9FA23170ABFE}">
  <ds:schemaRefs>
    <ds:schemaRef ds:uri="http://purl.org/dc/terms/"/>
    <ds:schemaRef ds:uri="1815c5d4-f272-425f-8c6c-f024f421894d"/>
    <ds:schemaRef ds:uri="http://schemas.microsoft.com/office/infopath/2007/PartnerControl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070e2bcd-168d-4803-b685-86be5d0ec334"/>
    <ds:schemaRef ds:uri="http://www.w3.org/XML/1998/namespace"/>
    <ds:schemaRef ds:uri="http://purl.org/dc/dcmitype/"/>
  </ds:schemaRefs>
</ds:datastoreItem>
</file>

<file path=customXml/itemProps3.xml><?xml version="1.0" encoding="utf-8"?>
<ds:datastoreItem xmlns:ds="http://schemas.openxmlformats.org/officeDocument/2006/customXml" ds:itemID="{1F4CBFE0-5F41-4205-A813-0668F46B72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163</TotalTime>
  <Words>2556</Words>
  <Application>Microsoft Office PowerPoint</Application>
  <PresentationFormat>Diavoorstelling (4:3)</PresentationFormat>
  <Paragraphs>121</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Arial Black</vt:lpstr>
      <vt:lpstr>Calibri</vt:lpstr>
      <vt:lpstr>Calibri Light</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Ernst Brand</dc:creator>
  <cp:lastModifiedBy>Peeters</cp:lastModifiedBy>
  <cp:revision>3</cp:revision>
  <cp:lastPrinted>2018-05-09T08:29:20Z</cp:lastPrinted>
  <dcterms:created xsi:type="dcterms:W3CDTF">2018-04-26T13:45:44Z</dcterms:created>
  <dcterms:modified xsi:type="dcterms:W3CDTF">2019-09-07T09:18:51Z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0x010100CA5DE73A1CBB164C9292A441B9413002</vt:lpwstr>
  </property>
</Properties>
</file>